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7" r:id="rId10"/>
    <p:sldId id="266" r:id="rId11"/>
    <p:sldId id="268" r:id="rId12"/>
    <p:sldId id="263" r:id="rId13"/>
    <p:sldId id="265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74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76" y="8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94653-3763-CE4B-AEEB-66191047AB59}" type="datetimeFigureOut">
              <a:rPr lang="en-US" smtClean="0"/>
              <a:t>7/17/24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0DC40-47C7-2245-8621-4308CEC67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0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0DC40-47C7-2245-8621-4308CEC679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83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0DC40-47C7-2245-8621-4308CEC679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69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0DC40-47C7-2245-8621-4308CEC679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17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0DC40-47C7-2245-8621-4308CEC679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89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0DC40-47C7-2245-8621-4308CEC679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39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0DC40-47C7-2245-8621-4308CEC679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33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0DC40-47C7-2245-8621-4308CEC679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12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0DC40-47C7-2245-8621-4308CEC679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90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0DC40-47C7-2245-8621-4308CEC679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46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\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0DC40-47C7-2245-8621-4308CEC679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15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0DC40-47C7-2245-8621-4308CEC679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64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0DC40-47C7-2245-8621-4308CEC679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08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3387458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307351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99795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51426"/>
            <a:ext cx="4038600" cy="3173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51426"/>
            <a:ext cx="4038600" cy="3173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7/17/24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76781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397255"/>
            <a:ext cx="4040188" cy="4362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989969"/>
            <a:ext cx="4040188" cy="26940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97255"/>
            <a:ext cx="4041775" cy="4362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9969"/>
            <a:ext cx="4041775" cy="26940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7/17/24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220580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7/17/24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253554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7/17/24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141080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122"/>
            <a:ext cx="3008313" cy="77736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79122"/>
            <a:ext cx="5111750" cy="39155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609519"/>
            <a:ext cx="3008313" cy="298510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7/17/24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2373430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5851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1764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8357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803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02644"/>
            <a:ext cx="8229600" cy="644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10179"/>
            <a:ext cx="8229600" cy="2984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3C41C-A487-0C45-A261-16903102544D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URL</a:t>
            </a:r>
          </a:p>
        </p:txBody>
      </p:sp>
      <p:pic>
        <p:nvPicPr>
          <p:cNvPr id="7" name="Picture 6" descr="MD-flag-background-ppt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500"/>
          </a:xfrm>
          <a:prstGeom prst="rect">
            <a:avLst/>
          </a:prstGeom>
        </p:spPr>
      </p:pic>
      <p:pic>
        <p:nvPicPr>
          <p:cNvPr id="8" name="Picture 7" descr="UMBC-primary-logo-CMYK-on-black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7" y="86177"/>
            <a:ext cx="1749252" cy="402989"/>
          </a:xfrm>
          <a:prstGeom prst="rect">
            <a:avLst/>
          </a:prstGeom>
        </p:spPr>
      </p:pic>
      <p:pic>
        <p:nvPicPr>
          <p:cNvPr id="10" name="Picture 9" descr="corner-element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918" y="3901058"/>
            <a:ext cx="1224081" cy="1242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290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DAMSlabUMBC/GenAIPABench" TargetMode="External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11" Type="http://schemas.openxmlformats.org/officeDocument/2006/relationships/image" Target="../media/image78.sv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sv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www.pewresearch.org/internet/2019/11/15/americans-and-privacy-concerned-confused-and-feeling-lack-of-control-over-their-personal-informatio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ewresearch.org/internet/2023/10/18/how-americans-view-data-privacy" TargetMode="External"/><Relationship Id="rId5" Type="http://schemas.openxmlformats.org/officeDocument/2006/relationships/hyperlink" Target="https://www.commonsense.org/education/articles/its-not-you-privacy-policies-are-difficult-to-read" TargetMode="External"/><Relationship Id="rId4" Type="http://schemas.openxmlformats.org/officeDocument/2006/relationships/hyperlink" Target="https://www.newscientist.com/article/2307117-privacy-policies-are-four-times-as-long-as-they-were-25-years-ag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oundation.mozilla.org/en/privacynotincluded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42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24" Type="http://schemas.openxmlformats.org/officeDocument/2006/relationships/image" Target="../media/image41.pn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28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87CC4E49-AE35-A256-47FA-FD00ACC1E07D}"/>
              </a:ext>
            </a:extLst>
          </p:cNvPr>
          <p:cNvSpPr txBox="1"/>
          <p:nvPr/>
        </p:nvSpPr>
        <p:spPr>
          <a:xfrm>
            <a:off x="739470" y="906449"/>
            <a:ext cx="542279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nantason"/>
              </a:rPr>
              <a:t>GenAIPABench</a:t>
            </a:r>
            <a:r>
              <a:rPr lang="en-US" sz="2800" dirty="0">
                <a:solidFill>
                  <a:srgbClr val="000000"/>
                </a:solidFill>
                <a:latin typeface="Anantason"/>
              </a:rPr>
              <a:t>: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nantason"/>
              </a:rPr>
              <a:t>A Benchmark for Generative AI-based Privacy Assistants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575B19D9-0614-E1B5-7A9B-B40C37664CEB}"/>
              </a:ext>
            </a:extLst>
          </p:cNvPr>
          <p:cNvSpPr/>
          <p:nvPr/>
        </p:nvSpPr>
        <p:spPr>
          <a:xfrm>
            <a:off x="2857291" y="4027445"/>
            <a:ext cx="556595" cy="845480"/>
          </a:xfrm>
          <a:custGeom>
            <a:avLst/>
            <a:gdLst/>
            <a:ahLst/>
            <a:cxnLst/>
            <a:rect l="l" t="t" r="r" b="b"/>
            <a:pathLst>
              <a:path w="1287074" h="1982094">
                <a:moveTo>
                  <a:pt x="0" y="0"/>
                </a:moveTo>
                <a:lnTo>
                  <a:pt x="1287074" y="0"/>
                </a:lnTo>
                <a:lnTo>
                  <a:pt x="1287074" y="1982094"/>
                </a:lnTo>
                <a:lnTo>
                  <a:pt x="0" y="1982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E98E6BA7-9C6C-1FBB-9FDB-CF5287E326FD}"/>
              </a:ext>
            </a:extLst>
          </p:cNvPr>
          <p:cNvSpPr/>
          <p:nvPr/>
        </p:nvSpPr>
        <p:spPr>
          <a:xfrm>
            <a:off x="3497296" y="3994618"/>
            <a:ext cx="835044" cy="911133"/>
          </a:xfrm>
          <a:custGeom>
            <a:avLst/>
            <a:gdLst/>
            <a:ahLst/>
            <a:cxnLst/>
            <a:rect l="l" t="t" r="r" b="b"/>
            <a:pathLst>
              <a:path w="1930961" h="2136009">
                <a:moveTo>
                  <a:pt x="0" y="0"/>
                </a:moveTo>
                <a:lnTo>
                  <a:pt x="1930961" y="0"/>
                </a:lnTo>
                <a:lnTo>
                  <a:pt x="1930961" y="2136009"/>
                </a:lnTo>
                <a:lnTo>
                  <a:pt x="0" y="2136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105" r="-48748" b="-31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CF101FE-E9AF-1D49-1DA0-4BB2699EB26F}"/>
              </a:ext>
            </a:extLst>
          </p:cNvPr>
          <p:cNvSpPr/>
          <p:nvPr/>
        </p:nvSpPr>
        <p:spPr>
          <a:xfrm>
            <a:off x="690996" y="3005594"/>
            <a:ext cx="5112687" cy="662600"/>
          </a:xfrm>
          <a:custGeom>
            <a:avLst/>
            <a:gdLst/>
            <a:ahLst/>
            <a:cxnLst/>
            <a:rect l="l" t="t" r="r" b="b"/>
            <a:pathLst>
              <a:path w="10049401" h="1352738">
                <a:moveTo>
                  <a:pt x="0" y="0"/>
                </a:moveTo>
                <a:lnTo>
                  <a:pt x="10049401" y="0"/>
                </a:lnTo>
                <a:lnTo>
                  <a:pt x="10049401" y="1352738"/>
                </a:lnTo>
                <a:lnTo>
                  <a:pt x="0" y="1352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66" b="-246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299D47CF-9977-2E4E-FA92-29C4FE7A0F93}"/>
              </a:ext>
            </a:extLst>
          </p:cNvPr>
          <p:cNvGrpSpPr/>
          <p:nvPr/>
        </p:nvGrpSpPr>
        <p:grpSpPr>
          <a:xfrm>
            <a:off x="6245671" y="2075213"/>
            <a:ext cx="2661442" cy="2168545"/>
            <a:chOff x="0" y="0"/>
            <a:chExt cx="8041300" cy="5486400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1CD50755-EA62-1575-EEB4-D102C4C46BAE}"/>
                </a:ext>
              </a:extLst>
            </p:cNvPr>
            <p:cNvSpPr/>
            <p:nvPr/>
          </p:nvSpPr>
          <p:spPr>
            <a:xfrm>
              <a:off x="0" y="0"/>
              <a:ext cx="8041300" cy="5486400"/>
            </a:xfrm>
            <a:custGeom>
              <a:avLst/>
              <a:gdLst/>
              <a:ahLst/>
              <a:cxnLst/>
              <a:rect l="l" t="t" r="r" b="b"/>
              <a:pathLst>
                <a:path w="8041300" h="5486400">
                  <a:moveTo>
                    <a:pt x="0" y="0"/>
                  </a:moveTo>
                  <a:lnTo>
                    <a:pt x="8041300" y="0"/>
                  </a:lnTo>
                  <a:lnTo>
                    <a:pt x="80413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D1313A5-0CCA-FB10-CE10-890404867EA7}"/>
              </a:ext>
            </a:extLst>
          </p:cNvPr>
          <p:cNvSpPr txBox="1"/>
          <p:nvPr/>
        </p:nvSpPr>
        <p:spPr>
          <a:xfrm>
            <a:off x="6162261" y="4207491"/>
            <a:ext cx="2969812" cy="247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i="1" dirty="0">
                <a:solidFill>
                  <a:srgbClr val="000000"/>
                </a:solidFill>
                <a:latin typeface="Muli Semi-Bold"/>
              </a:rPr>
              <a:t>*Most images in this presentation generated using Dall-E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14B282-6BC5-7E11-112E-9C2817355857}"/>
              </a:ext>
            </a:extLst>
          </p:cNvPr>
          <p:cNvSpPr txBox="1"/>
          <p:nvPr/>
        </p:nvSpPr>
        <p:spPr>
          <a:xfrm>
            <a:off x="5848971" y="924550"/>
            <a:ext cx="3454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Muli Semi-Bold"/>
              </a:rPr>
              <a:t>Privacy Enhancing Technologies Symposium,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1200" b="1" dirty="0">
                <a:solidFill>
                  <a:srgbClr val="000000"/>
                </a:solidFill>
                <a:latin typeface="Muli Semi-Bold"/>
              </a:rPr>
              <a:t>Bristol, UK and Online, 2024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151DDF-1B4C-8254-0C62-C9E777136139}"/>
              </a:ext>
            </a:extLst>
          </p:cNvPr>
          <p:cNvSpPr txBox="1"/>
          <p:nvPr/>
        </p:nvSpPr>
        <p:spPr>
          <a:xfrm>
            <a:off x="1088127" y="2909579"/>
            <a:ext cx="3042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1*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16D758-C352-42B5-D227-DAFB21B674BE}"/>
              </a:ext>
            </a:extLst>
          </p:cNvPr>
          <p:cNvSpPr txBox="1"/>
          <p:nvPr/>
        </p:nvSpPr>
        <p:spPr>
          <a:xfrm>
            <a:off x="2125774" y="2917531"/>
            <a:ext cx="3042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4D9880-FBBE-8CD7-6E5C-04B567D89AEA}"/>
              </a:ext>
            </a:extLst>
          </p:cNvPr>
          <p:cNvSpPr txBox="1"/>
          <p:nvPr/>
        </p:nvSpPr>
        <p:spPr>
          <a:xfrm>
            <a:off x="3322444" y="2907877"/>
            <a:ext cx="3042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B60500-CFA8-2CCE-AFC9-927DA8AEEB99}"/>
              </a:ext>
            </a:extLst>
          </p:cNvPr>
          <p:cNvSpPr txBox="1"/>
          <p:nvPr/>
        </p:nvSpPr>
        <p:spPr>
          <a:xfrm>
            <a:off x="4378936" y="2915488"/>
            <a:ext cx="3042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2EF5EA-52D1-50D6-4335-49F2D6AEB0D9}"/>
              </a:ext>
            </a:extLst>
          </p:cNvPr>
          <p:cNvSpPr txBox="1"/>
          <p:nvPr/>
        </p:nvSpPr>
        <p:spPr>
          <a:xfrm>
            <a:off x="5538794" y="2917531"/>
            <a:ext cx="3042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60F7CA-E3CA-FCA8-CB6D-DB2CAC46B0F8}"/>
              </a:ext>
            </a:extLst>
          </p:cNvPr>
          <p:cNvSpPr txBox="1"/>
          <p:nvPr/>
        </p:nvSpPr>
        <p:spPr>
          <a:xfrm>
            <a:off x="3254781" y="3823120"/>
            <a:ext cx="3042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CCE1B0-572E-3DE9-02E9-670DE26DDF59}"/>
              </a:ext>
            </a:extLst>
          </p:cNvPr>
          <p:cNvSpPr txBox="1"/>
          <p:nvPr/>
        </p:nvSpPr>
        <p:spPr>
          <a:xfrm>
            <a:off x="4073844" y="3843035"/>
            <a:ext cx="3042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89409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E7452-C106-E30B-E0D8-61FDF7B2C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>
            <a:extLst>
              <a:ext uri="{FF2B5EF4-FFF2-40B4-BE49-F238E27FC236}">
                <a16:creationId xmlns:a16="http://schemas.microsoft.com/office/drawing/2014/main" id="{F758F90C-3D56-E421-D2C6-2FC0A7A845BB}"/>
              </a:ext>
            </a:extLst>
          </p:cNvPr>
          <p:cNvSpPr txBox="1"/>
          <p:nvPr/>
        </p:nvSpPr>
        <p:spPr>
          <a:xfrm>
            <a:off x="1194115" y="562971"/>
            <a:ext cx="7143640" cy="537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60"/>
              </a:lnSpc>
            </a:pPr>
            <a:r>
              <a:rPr lang="en-US" sz="2800" dirty="0">
                <a:solidFill>
                  <a:srgbClr val="000000"/>
                </a:solidFill>
                <a:latin typeface="Anantason"/>
              </a:rPr>
              <a:t>Quality of Responses to Privacy Policy Questions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32937F11-A264-81C7-9929-53DBB7EA3A8A}"/>
              </a:ext>
            </a:extLst>
          </p:cNvPr>
          <p:cNvSpPr/>
          <p:nvPr/>
        </p:nvSpPr>
        <p:spPr>
          <a:xfrm>
            <a:off x="88491" y="1229033"/>
            <a:ext cx="5024284" cy="2271251"/>
          </a:xfrm>
          <a:custGeom>
            <a:avLst/>
            <a:gdLst/>
            <a:ahLst/>
            <a:cxnLst/>
            <a:rect l="l" t="t" r="r" b="b"/>
            <a:pathLst>
              <a:path w="9635007" h="3302651">
                <a:moveTo>
                  <a:pt x="0" y="0"/>
                </a:moveTo>
                <a:lnTo>
                  <a:pt x="9635008" y="0"/>
                </a:lnTo>
                <a:lnTo>
                  <a:pt x="9635008" y="3302651"/>
                </a:lnTo>
                <a:lnTo>
                  <a:pt x="0" y="3302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5">
            <a:extLst>
              <a:ext uri="{FF2B5EF4-FFF2-40B4-BE49-F238E27FC236}">
                <a16:creationId xmlns:a16="http://schemas.microsoft.com/office/drawing/2014/main" id="{7F940CE2-E5C1-9FB5-4718-1E81C22CA9FD}"/>
              </a:ext>
            </a:extLst>
          </p:cNvPr>
          <p:cNvSpPr/>
          <p:nvPr/>
        </p:nvSpPr>
        <p:spPr>
          <a:xfrm>
            <a:off x="5240593" y="1451275"/>
            <a:ext cx="3814916" cy="531958"/>
          </a:xfrm>
          <a:custGeom>
            <a:avLst/>
            <a:gdLst/>
            <a:ahLst/>
            <a:cxnLst/>
            <a:rect l="l" t="t" r="r" b="b"/>
            <a:pathLst>
              <a:path w="6079521" h="1063916">
                <a:moveTo>
                  <a:pt x="0" y="0"/>
                </a:moveTo>
                <a:lnTo>
                  <a:pt x="6079521" y="0"/>
                </a:lnTo>
                <a:lnTo>
                  <a:pt x="6079521" y="1063916"/>
                </a:lnTo>
                <a:lnTo>
                  <a:pt x="0" y="1063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1400" dirty="0"/>
              <a:t>Good performance when executing benchmark </a:t>
            </a:r>
          </a:p>
          <a:p>
            <a:pPr algn="ctr"/>
            <a:r>
              <a:rPr lang="en-US" sz="1400" dirty="0"/>
              <a:t>for multiple runs…</a:t>
            </a:r>
          </a:p>
        </p:txBody>
      </p:sp>
      <p:sp>
        <p:nvSpPr>
          <p:cNvPr id="7" name="Freeform 28">
            <a:extLst>
              <a:ext uri="{FF2B5EF4-FFF2-40B4-BE49-F238E27FC236}">
                <a16:creationId xmlns:a16="http://schemas.microsoft.com/office/drawing/2014/main" id="{3CB874FD-ED90-4A4E-AF08-5826324F4B3C}"/>
              </a:ext>
            </a:extLst>
          </p:cNvPr>
          <p:cNvSpPr/>
          <p:nvPr/>
        </p:nvSpPr>
        <p:spPr>
          <a:xfrm>
            <a:off x="5240594" y="2002918"/>
            <a:ext cx="3814916" cy="467835"/>
          </a:xfrm>
          <a:custGeom>
            <a:avLst/>
            <a:gdLst/>
            <a:ahLst/>
            <a:cxnLst/>
            <a:rect l="l" t="t" r="r" b="b"/>
            <a:pathLst>
              <a:path w="6079521" h="1063916">
                <a:moveTo>
                  <a:pt x="0" y="0"/>
                </a:moveTo>
                <a:lnTo>
                  <a:pt x="6079521" y="0"/>
                </a:lnTo>
                <a:lnTo>
                  <a:pt x="6079521" y="1063916"/>
                </a:lnTo>
                <a:lnTo>
                  <a:pt x="0" y="1063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1400" dirty="0"/>
              <a:t>In some runs the performance is really bad! (less than 10/100)</a:t>
            </a: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CF5F433B-3DD2-3724-2B19-B08032F7327F}"/>
              </a:ext>
            </a:extLst>
          </p:cNvPr>
          <p:cNvGrpSpPr/>
          <p:nvPr/>
        </p:nvGrpSpPr>
        <p:grpSpPr>
          <a:xfrm>
            <a:off x="1078562" y="3043779"/>
            <a:ext cx="258625" cy="240194"/>
            <a:chOff x="0" y="0"/>
            <a:chExt cx="157455" cy="11160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7BD3F23-5F82-147D-0607-82671E51BD9F}"/>
                </a:ext>
              </a:extLst>
            </p:cNvPr>
            <p:cNvSpPr/>
            <p:nvPr/>
          </p:nvSpPr>
          <p:spPr>
            <a:xfrm>
              <a:off x="0" y="0"/>
              <a:ext cx="157455" cy="111606"/>
            </a:xfrm>
            <a:custGeom>
              <a:avLst/>
              <a:gdLst/>
              <a:ahLst/>
              <a:cxnLst/>
              <a:rect l="l" t="t" r="r" b="b"/>
              <a:pathLst>
                <a:path w="157455" h="111606">
                  <a:moveTo>
                    <a:pt x="0" y="0"/>
                  </a:moveTo>
                  <a:lnTo>
                    <a:pt x="157455" y="0"/>
                  </a:lnTo>
                  <a:lnTo>
                    <a:pt x="157455" y="111606"/>
                  </a:lnTo>
                  <a:lnTo>
                    <a:pt x="0" y="1116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C706C5FE-529A-69CC-FB63-5E8CC10FFB11}"/>
                </a:ext>
              </a:extLst>
            </p:cNvPr>
            <p:cNvSpPr txBox="1"/>
            <p:nvPr/>
          </p:nvSpPr>
          <p:spPr>
            <a:xfrm>
              <a:off x="0" y="-9525"/>
              <a:ext cx="157455" cy="121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7"/>
                </a:lnSpc>
              </a:pPr>
              <a:endParaRPr sz="1400"/>
            </a:p>
          </p:txBody>
        </p:sp>
      </p:grpSp>
      <p:grpSp>
        <p:nvGrpSpPr>
          <p:cNvPr id="17" name="Group 10">
            <a:extLst>
              <a:ext uri="{FF2B5EF4-FFF2-40B4-BE49-F238E27FC236}">
                <a16:creationId xmlns:a16="http://schemas.microsoft.com/office/drawing/2014/main" id="{7FF65E16-F844-5F7F-D01B-92A928F0FF3F}"/>
              </a:ext>
            </a:extLst>
          </p:cNvPr>
          <p:cNvGrpSpPr/>
          <p:nvPr/>
        </p:nvGrpSpPr>
        <p:grpSpPr>
          <a:xfrm>
            <a:off x="3236743" y="1522830"/>
            <a:ext cx="258625" cy="240194"/>
            <a:chOff x="0" y="0"/>
            <a:chExt cx="157455" cy="111606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4401FD78-2A6B-A6CA-D41C-525F3699E519}"/>
                </a:ext>
              </a:extLst>
            </p:cNvPr>
            <p:cNvSpPr/>
            <p:nvPr/>
          </p:nvSpPr>
          <p:spPr>
            <a:xfrm>
              <a:off x="0" y="0"/>
              <a:ext cx="157455" cy="111606"/>
            </a:xfrm>
            <a:custGeom>
              <a:avLst/>
              <a:gdLst/>
              <a:ahLst/>
              <a:cxnLst/>
              <a:rect l="l" t="t" r="r" b="b"/>
              <a:pathLst>
                <a:path w="157455" h="111606">
                  <a:moveTo>
                    <a:pt x="0" y="0"/>
                  </a:moveTo>
                  <a:lnTo>
                    <a:pt x="157455" y="0"/>
                  </a:lnTo>
                  <a:lnTo>
                    <a:pt x="157455" y="111606"/>
                  </a:lnTo>
                  <a:lnTo>
                    <a:pt x="0" y="1116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0A063648-F705-A14A-FC53-E5AF89B09ED8}"/>
                </a:ext>
              </a:extLst>
            </p:cNvPr>
            <p:cNvSpPr txBox="1"/>
            <p:nvPr/>
          </p:nvSpPr>
          <p:spPr>
            <a:xfrm>
              <a:off x="0" y="-9525"/>
              <a:ext cx="157455" cy="121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7"/>
                </a:lnSpc>
              </a:pPr>
              <a:endParaRPr sz="1400"/>
            </a:p>
          </p:txBody>
        </p:sp>
      </p:grpSp>
      <p:grpSp>
        <p:nvGrpSpPr>
          <p:cNvPr id="20" name="Group 10">
            <a:extLst>
              <a:ext uri="{FF2B5EF4-FFF2-40B4-BE49-F238E27FC236}">
                <a16:creationId xmlns:a16="http://schemas.microsoft.com/office/drawing/2014/main" id="{890ECFAF-EA50-7D03-BEF2-6CA87D7D8FBE}"/>
              </a:ext>
            </a:extLst>
          </p:cNvPr>
          <p:cNvGrpSpPr/>
          <p:nvPr/>
        </p:nvGrpSpPr>
        <p:grpSpPr>
          <a:xfrm>
            <a:off x="2022459" y="2350656"/>
            <a:ext cx="258625" cy="240194"/>
            <a:chOff x="0" y="0"/>
            <a:chExt cx="157455" cy="111606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78E8074-DCD5-7171-BCDD-168076E43F16}"/>
                </a:ext>
              </a:extLst>
            </p:cNvPr>
            <p:cNvSpPr/>
            <p:nvPr/>
          </p:nvSpPr>
          <p:spPr>
            <a:xfrm>
              <a:off x="0" y="0"/>
              <a:ext cx="157455" cy="111606"/>
            </a:xfrm>
            <a:custGeom>
              <a:avLst/>
              <a:gdLst/>
              <a:ahLst/>
              <a:cxnLst/>
              <a:rect l="l" t="t" r="r" b="b"/>
              <a:pathLst>
                <a:path w="157455" h="111606">
                  <a:moveTo>
                    <a:pt x="0" y="0"/>
                  </a:moveTo>
                  <a:lnTo>
                    <a:pt x="157455" y="0"/>
                  </a:lnTo>
                  <a:lnTo>
                    <a:pt x="157455" y="111606"/>
                  </a:lnTo>
                  <a:lnTo>
                    <a:pt x="0" y="1116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E197BCE5-0543-DEF3-4B79-801133C7A2BC}"/>
                </a:ext>
              </a:extLst>
            </p:cNvPr>
            <p:cNvSpPr txBox="1"/>
            <p:nvPr/>
          </p:nvSpPr>
          <p:spPr>
            <a:xfrm>
              <a:off x="0" y="-9525"/>
              <a:ext cx="157455" cy="121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7"/>
                </a:lnSpc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888564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C47A2-D6D6-F73A-51A2-EC8763177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>
            <a:extLst>
              <a:ext uri="{FF2B5EF4-FFF2-40B4-BE49-F238E27FC236}">
                <a16:creationId xmlns:a16="http://schemas.microsoft.com/office/drawing/2014/main" id="{C8B65218-7FC2-BD84-C9C6-0932E9EF7F37}"/>
              </a:ext>
            </a:extLst>
          </p:cNvPr>
          <p:cNvSpPr txBox="1"/>
          <p:nvPr/>
        </p:nvSpPr>
        <p:spPr>
          <a:xfrm>
            <a:off x="1194115" y="562971"/>
            <a:ext cx="7143640" cy="537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60"/>
              </a:lnSpc>
            </a:pPr>
            <a:r>
              <a:rPr lang="en-US" sz="2800" dirty="0">
                <a:solidFill>
                  <a:srgbClr val="000000"/>
                </a:solidFill>
                <a:latin typeface="Anantason"/>
              </a:rPr>
              <a:t>Quality of Responses to Privacy Policy Questions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9D8926DC-82A4-4510-879E-6B51AF9F5376}"/>
              </a:ext>
            </a:extLst>
          </p:cNvPr>
          <p:cNvSpPr/>
          <p:nvPr/>
        </p:nvSpPr>
        <p:spPr>
          <a:xfrm>
            <a:off x="78659" y="1139849"/>
            <a:ext cx="5024284" cy="1602657"/>
          </a:xfrm>
          <a:custGeom>
            <a:avLst/>
            <a:gdLst/>
            <a:ahLst/>
            <a:cxnLst/>
            <a:rect l="l" t="t" r="r" b="b"/>
            <a:pathLst>
              <a:path w="9635007" h="3302651">
                <a:moveTo>
                  <a:pt x="0" y="0"/>
                </a:moveTo>
                <a:lnTo>
                  <a:pt x="9635008" y="0"/>
                </a:lnTo>
                <a:lnTo>
                  <a:pt x="9635008" y="3302651"/>
                </a:lnTo>
                <a:lnTo>
                  <a:pt x="0" y="33026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5">
            <a:extLst>
              <a:ext uri="{FF2B5EF4-FFF2-40B4-BE49-F238E27FC236}">
                <a16:creationId xmlns:a16="http://schemas.microsoft.com/office/drawing/2014/main" id="{4E007477-2391-46D9-FE60-A009CA08F9C8}"/>
              </a:ext>
            </a:extLst>
          </p:cNvPr>
          <p:cNvSpPr/>
          <p:nvPr/>
        </p:nvSpPr>
        <p:spPr>
          <a:xfrm>
            <a:off x="5240593" y="1285564"/>
            <a:ext cx="3814916" cy="531958"/>
          </a:xfrm>
          <a:custGeom>
            <a:avLst/>
            <a:gdLst/>
            <a:ahLst/>
            <a:cxnLst/>
            <a:rect l="l" t="t" r="r" b="b"/>
            <a:pathLst>
              <a:path w="6079521" h="1063916">
                <a:moveTo>
                  <a:pt x="0" y="0"/>
                </a:moveTo>
                <a:lnTo>
                  <a:pt x="6079521" y="0"/>
                </a:lnTo>
                <a:lnTo>
                  <a:pt x="6079521" y="1063916"/>
                </a:lnTo>
                <a:lnTo>
                  <a:pt x="0" y="10639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1400" dirty="0"/>
              <a:t>Good performance when executing benchmark </a:t>
            </a:r>
          </a:p>
          <a:p>
            <a:pPr algn="ctr"/>
            <a:r>
              <a:rPr lang="en-US" sz="1400" dirty="0"/>
              <a:t>for multiple runs…</a:t>
            </a:r>
          </a:p>
        </p:txBody>
      </p:sp>
      <p:sp>
        <p:nvSpPr>
          <p:cNvPr id="7" name="Freeform 28">
            <a:extLst>
              <a:ext uri="{FF2B5EF4-FFF2-40B4-BE49-F238E27FC236}">
                <a16:creationId xmlns:a16="http://schemas.microsoft.com/office/drawing/2014/main" id="{CE1DEA93-7DE5-FD8C-8DBA-E3326B7C9169}"/>
              </a:ext>
            </a:extLst>
          </p:cNvPr>
          <p:cNvSpPr/>
          <p:nvPr/>
        </p:nvSpPr>
        <p:spPr>
          <a:xfrm>
            <a:off x="5240593" y="1787280"/>
            <a:ext cx="3814916" cy="467835"/>
          </a:xfrm>
          <a:custGeom>
            <a:avLst/>
            <a:gdLst/>
            <a:ahLst/>
            <a:cxnLst/>
            <a:rect l="l" t="t" r="r" b="b"/>
            <a:pathLst>
              <a:path w="6079521" h="1063916">
                <a:moveTo>
                  <a:pt x="0" y="0"/>
                </a:moveTo>
                <a:lnTo>
                  <a:pt x="6079521" y="0"/>
                </a:lnTo>
                <a:lnTo>
                  <a:pt x="6079521" y="1063916"/>
                </a:lnTo>
                <a:lnTo>
                  <a:pt x="0" y="1063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1400" dirty="0"/>
              <a:t>In some runs the performance is really bad! (less than 10/100)</a:t>
            </a: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9D17D1C3-83F8-CDA0-034F-03BDBD55F843}"/>
              </a:ext>
            </a:extLst>
          </p:cNvPr>
          <p:cNvGrpSpPr/>
          <p:nvPr/>
        </p:nvGrpSpPr>
        <p:grpSpPr>
          <a:xfrm>
            <a:off x="1064802" y="2382216"/>
            <a:ext cx="258625" cy="240194"/>
            <a:chOff x="0" y="0"/>
            <a:chExt cx="157455" cy="11160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416ABC81-736F-6748-7F91-A1CB8C1A4C04}"/>
                </a:ext>
              </a:extLst>
            </p:cNvPr>
            <p:cNvSpPr/>
            <p:nvPr/>
          </p:nvSpPr>
          <p:spPr>
            <a:xfrm>
              <a:off x="0" y="0"/>
              <a:ext cx="157455" cy="111606"/>
            </a:xfrm>
            <a:custGeom>
              <a:avLst/>
              <a:gdLst/>
              <a:ahLst/>
              <a:cxnLst/>
              <a:rect l="l" t="t" r="r" b="b"/>
              <a:pathLst>
                <a:path w="157455" h="111606">
                  <a:moveTo>
                    <a:pt x="0" y="0"/>
                  </a:moveTo>
                  <a:lnTo>
                    <a:pt x="157455" y="0"/>
                  </a:lnTo>
                  <a:lnTo>
                    <a:pt x="157455" y="111606"/>
                  </a:lnTo>
                  <a:lnTo>
                    <a:pt x="0" y="1116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8C2FFEDB-7667-3FC4-E7DB-A0014BB414FB}"/>
                </a:ext>
              </a:extLst>
            </p:cNvPr>
            <p:cNvSpPr txBox="1"/>
            <p:nvPr/>
          </p:nvSpPr>
          <p:spPr>
            <a:xfrm>
              <a:off x="0" y="-9525"/>
              <a:ext cx="157455" cy="121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7"/>
                </a:lnSpc>
              </a:pPr>
              <a:endParaRPr sz="1400"/>
            </a:p>
          </p:txBody>
        </p:sp>
      </p:grpSp>
      <p:grpSp>
        <p:nvGrpSpPr>
          <p:cNvPr id="17" name="Group 10">
            <a:extLst>
              <a:ext uri="{FF2B5EF4-FFF2-40B4-BE49-F238E27FC236}">
                <a16:creationId xmlns:a16="http://schemas.microsoft.com/office/drawing/2014/main" id="{D7961589-B8E6-834A-DD6B-6F593FD10CC4}"/>
              </a:ext>
            </a:extLst>
          </p:cNvPr>
          <p:cNvGrpSpPr/>
          <p:nvPr/>
        </p:nvGrpSpPr>
        <p:grpSpPr>
          <a:xfrm>
            <a:off x="3226911" y="1311349"/>
            <a:ext cx="258625" cy="240194"/>
            <a:chOff x="0" y="0"/>
            <a:chExt cx="157455" cy="111606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483B8F6E-AB41-1180-47BC-D9A84811D2EE}"/>
                </a:ext>
              </a:extLst>
            </p:cNvPr>
            <p:cNvSpPr/>
            <p:nvPr/>
          </p:nvSpPr>
          <p:spPr>
            <a:xfrm>
              <a:off x="0" y="0"/>
              <a:ext cx="157455" cy="111606"/>
            </a:xfrm>
            <a:custGeom>
              <a:avLst/>
              <a:gdLst/>
              <a:ahLst/>
              <a:cxnLst/>
              <a:rect l="l" t="t" r="r" b="b"/>
              <a:pathLst>
                <a:path w="157455" h="111606">
                  <a:moveTo>
                    <a:pt x="0" y="0"/>
                  </a:moveTo>
                  <a:lnTo>
                    <a:pt x="157455" y="0"/>
                  </a:lnTo>
                  <a:lnTo>
                    <a:pt x="157455" y="111606"/>
                  </a:lnTo>
                  <a:lnTo>
                    <a:pt x="0" y="1116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3F745FFD-2268-993E-C597-C52CEC49FDDB}"/>
                </a:ext>
              </a:extLst>
            </p:cNvPr>
            <p:cNvSpPr txBox="1"/>
            <p:nvPr/>
          </p:nvSpPr>
          <p:spPr>
            <a:xfrm>
              <a:off x="0" y="-9525"/>
              <a:ext cx="157455" cy="121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7"/>
                </a:lnSpc>
              </a:pPr>
              <a:endParaRPr sz="1400"/>
            </a:p>
          </p:txBody>
        </p:sp>
      </p:grpSp>
      <p:grpSp>
        <p:nvGrpSpPr>
          <p:cNvPr id="20" name="Group 10">
            <a:extLst>
              <a:ext uri="{FF2B5EF4-FFF2-40B4-BE49-F238E27FC236}">
                <a16:creationId xmlns:a16="http://schemas.microsoft.com/office/drawing/2014/main" id="{0E99630B-9885-9B56-093C-50E7E8191F0F}"/>
              </a:ext>
            </a:extLst>
          </p:cNvPr>
          <p:cNvGrpSpPr/>
          <p:nvPr/>
        </p:nvGrpSpPr>
        <p:grpSpPr>
          <a:xfrm>
            <a:off x="2022459" y="1911351"/>
            <a:ext cx="258625" cy="240194"/>
            <a:chOff x="0" y="0"/>
            <a:chExt cx="157455" cy="111606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D71E10E-DFE0-1796-2347-7586B91FA361}"/>
                </a:ext>
              </a:extLst>
            </p:cNvPr>
            <p:cNvSpPr/>
            <p:nvPr/>
          </p:nvSpPr>
          <p:spPr>
            <a:xfrm>
              <a:off x="0" y="0"/>
              <a:ext cx="157455" cy="111606"/>
            </a:xfrm>
            <a:custGeom>
              <a:avLst/>
              <a:gdLst/>
              <a:ahLst/>
              <a:cxnLst/>
              <a:rect l="l" t="t" r="r" b="b"/>
              <a:pathLst>
                <a:path w="157455" h="111606">
                  <a:moveTo>
                    <a:pt x="0" y="0"/>
                  </a:moveTo>
                  <a:lnTo>
                    <a:pt x="157455" y="0"/>
                  </a:lnTo>
                  <a:lnTo>
                    <a:pt x="157455" y="111606"/>
                  </a:lnTo>
                  <a:lnTo>
                    <a:pt x="0" y="1116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281DBF09-8131-F854-ABC9-D6E04F7B896A}"/>
                </a:ext>
              </a:extLst>
            </p:cNvPr>
            <p:cNvSpPr txBox="1"/>
            <p:nvPr/>
          </p:nvSpPr>
          <p:spPr>
            <a:xfrm>
              <a:off x="0" y="-9525"/>
              <a:ext cx="157455" cy="121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7"/>
                </a:lnSpc>
              </a:pPr>
              <a:endParaRPr sz="1400"/>
            </a:p>
          </p:txBody>
        </p:sp>
      </p:grpSp>
      <p:sp>
        <p:nvSpPr>
          <p:cNvPr id="9" name="Freeform 23">
            <a:extLst>
              <a:ext uri="{FF2B5EF4-FFF2-40B4-BE49-F238E27FC236}">
                <a16:creationId xmlns:a16="http://schemas.microsoft.com/office/drawing/2014/main" id="{D9A9D8A0-2081-5642-7FA5-612215B9FC64}"/>
              </a:ext>
            </a:extLst>
          </p:cNvPr>
          <p:cNvSpPr/>
          <p:nvPr/>
        </p:nvSpPr>
        <p:spPr>
          <a:xfrm>
            <a:off x="5240593" y="2247842"/>
            <a:ext cx="3814916" cy="639177"/>
          </a:xfrm>
          <a:custGeom>
            <a:avLst/>
            <a:gdLst/>
            <a:ahLst/>
            <a:cxnLst/>
            <a:rect l="l" t="t" r="r" b="b"/>
            <a:pathLst>
              <a:path w="6079521" h="1063916">
                <a:moveTo>
                  <a:pt x="0" y="0"/>
                </a:moveTo>
                <a:lnTo>
                  <a:pt x="6079521" y="0"/>
                </a:lnTo>
                <a:lnTo>
                  <a:pt x="6079521" y="1063916"/>
                </a:lnTo>
                <a:lnTo>
                  <a:pt x="0" y="10639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1200" dirty="0"/>
              <a:t>Answers are clear and relevant but…</a:t>
            </a:r>
          </a:p>
          <a:p>
            <a:pPr algn="ctr"/>
            <a:r>
              <a:rPr lang="en-US" sz="1200" dirty="0"/>
              <a:t> - Fails badly at referencing!</a:t>
            </a:r>
          </a:p>
          <a:p>
            <a:pPr algn="ctr"/>
            <a:r>
              <a:rPr lang="en-US" sz="1200" dirty="0"/>
              <a:t> - Accuracy is a hit and miss… 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8B1B13BF-EA18-60A1-72E8-247E8FF41E22}"/>
              </a:ext>
            </a:extLst>
          </p:cNvPr>
          <p:cNvSpPr/>
          <p:nvPr/>
        </p:nvSpPr>
        <p:spPr>
          <a:xfrm>
            <a:off x="0" y="2893507"/>
            <a:ext cx="9144000" cy="2249993"/>
          </a:xfrm>
          <a:custGeom>
            <a:avLst/>
            <a:gdLst/>
            <a:ahLst/>
            <a:cxnLst/>
            <a:rect l="l" t="t" r="r" b="b"/>
            <a:pathLst>
              <a:path w="12641371" h="4231829">
                <a:moveTo>
                  <a:pt x="0" y="0"/>
                </a:moveTo>
                <a:lnTo>
                  <a:pt x="12641371" y="0"/>
                </a:lnTo>
                <a:lnTo>
                  <a:pt x="12641371" y="4231829"/>
                </a:lnTo>
                <a:lnTo>
                  <a:pt x="0" y="42318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69C1EB3-FF91-2A09-FC2E-E37AB61CE03A}"/>
              </a:ext>
            </a:extLst>
          </p:cNvPr>
          <p:cNvGrpSpPr/>
          <p:nvPr/>
        </p:nvGrpSpPr>
        <p:grpSpPr>
          <a:xfrm>
            <a:off x="2369574" y="2887020"/>
            <a:ext cx="717755" cy="2058606"/>
            <a:chOff x="0" y="0"/>
            <a:chExt cx="229054" cy="984879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CE87BE8-0F0D-EA62-2C14-9D2DF45E6AD0}"/>
                </a:ext>
              </a:extLst>
            </p:cNvPr>
            <p:cNvSpPr/>
            <p:nvPr/>
          </p:nvSpPr>
          <p:spPr>
            <a:xfrm>
              <a:off x="0" y="0"/>
              <a:ext cx="229054" cy="984879"/>
            </a:xfrm>
            <a:custGeom>
              <a:avLst/>
              <a:gdLst/>
              <a:ahLst/>
              <a:cxnLst/>
              <a:rect l="l" t="t" r="r" b="b"/>
              <a:pathLst>
                <a:path w="229054" h="984879">
                  <a:moveTo>
                    <a:pt x="0" y="0"/>
                  </a:moveTo>
                  <a:lnTo>
                    <a:pt x="229054" y="0"/>
                  </a:lnTo>
                  <a:lnTo>
                    <a:pt x="229054" y="984879"/>
                  </a:lnTo>
                  <a:lnTo>
                    <a:pt x="0" y="98487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71AF2929-586C-FE24-9847-8B5CE7544F72}"/>
                </a:ext>
              </a:extLst>
            </p:cNvPr>
            <p:cNvSpPr txBox="1"/>
            <p:nvPr/>
          </p:nvSpPr>
          <p:spPr>
            <a:xfrm>
              <a:off x="0" y="-9525"/>
              <a:ext cx="229054" cy="9944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7"/>
                </a:lnSpc>
              </a:pPr>
              <a:endParaRPr/>
            </a:p>
          </p:txBody>
        </p:sp>
      </p:grpSp>
      <p:grpSp>
        <p:nvGrpSpPr>
          <p:cNvPr id="23" name="Group 11">
            <a:extLst>
              <a:ext uri="{FF2B5EF4-FFF2-40B4-BE49-F238E27FC236}">
                <a16:creationId xmlns:a16="http://schemas.microsoft.com/office/drawing/2014/main" id="{55624B0E-CC01-F45D-2506-8E9F5979C850}"/>
              </a:ext>
            </a:extLst>
          </p:cNvPr>
          <p:cNvGrpSpPr/>
          <p:nvPr/>
        </p:nvGrpSpPr>
        <p:grpSpPr>
          <a:xfrm>
            <a:off x="6966154" y="2877065"/>
            <a:ext cx="717755" cy="2058606"/>
            <a:chOff x="0" y="0"/>
            <a:chExt cx="229054" cy="984879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42165574-664C-135B-38DE-449E11D1455B}"/>
                </a:ext>
              </a:extLst>
            </p:cNvPr>
            <p:cNvSpPr/>
            <p:nvPr/>
          </p:nvSpPr>
          <p:spPr>
            <a:xfrm>
              <a:off x="0" y="0"/>
              <a:ext cx="229054" cy="984879"/>
            </a:xfrm>
            <a:custGeom>
              <a:avLst/>
              <a:gdLst/>
              <a:ahLst/>
              <a:cxnLst/>
              <a:rect l="l" t="t" r="r" b="b"/>
              <a:pathLst>
                <a:path w="229054" h="984879">
                  <a:moveTo>
                    <a:pt x="0" y="0"/>
                  </a:moveTo>
                  <a:lnTo>
                    <a:pt x="229054" y="0"/>
                  </a:lnTo>
                  <a:lnTo>
                    <a:pt x="229054" y="984879"/>
                  </a:lnTo>
                  <a:lnTo>
                    <a:pt x="0" y="98487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B43BFBA3-9936-D23A-C700-A968C2C95F56}"/>
                </a:ext>
              </a:extLst>
            </p:cNvPr>
            <p:cNvSpPr txBox="1"/>
            <p:nvPr/>
          </p:nvSpPr>
          <p:spPr>
            <a:xfrm>
              <a:off x="0" y="-9525"/>
              <a:ext cx="229054" cy="9944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7"/>
                </a:lnSpc>
              </a:pPr>
              <a:endParaRPr/>
            </a:p>
          </p:txBody>
        </p:sp>
      </p:grpSp>
      <p:grpSp>
        <p:nvGrpSpPr>
          <p:cNvPr id="26" name="Group 8">
            <a:extLst>
              <a:ext uri="{FF2B5EF4-FFF2-40B4-BE49-F238E27FC236}">
                <a16:creationId xmlns:a16="http://schemas.microsoft.com/office/drawing/2014/main" id="{3CB6A3F1-C7D8-5569-D6C8-2769675B70CD}"/>
              </a:ext>
            </a:extLst>
          </p:cNvPr>
          <p:cNvGrpSpPr/>
          <p:nvPr/>
        </p:nvGrpSpPr>
        <p:grpSpPr>
          <a:xfrm>
            <a:off x="3411794" y="3195484"/>
            <a:ext cx="914680" cy="707922"/>
            <a:chOff x="0" y="0"/>
            <a:chExt cx="221482" cy="318859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24C2D52F-4C69-0AAA-A769-82D2B119C1A8}"/>
                </a:ext>
              </a:extLst>
            </p:cNvPr>
            <p:cNvSpPr/>
            <p:nvPr/>
          </p:nvSpPr>
          <p:spPr>
            <a:xfrm>
              <a:off x="0" y="0"/>
              <a:ext cx="221482" cy="318859"/>
            </a:xfrm>
            <a:custGeom>
              <a:avLst/>
              <a:gdLst/>
              <a:ahLst/>
              <a:cxnLst/>
              <a:rect l="l" t="t" r="r" b="b"/>
              <a:pathLst>
                <a:path w="221482" h="318859">
                  <a:moveTo>
                    <a:pt x="0" y="0"/>
                  </a:moveTo>
                  <a:lnTo>
                    <a:pt x="221482" y="0"/>
                  </a:lnTo>
                  <a:lnTo>
                    <a:pt x="221482" y="318859"/>
                  </a:lnTo>
                  <a:lnTo>
                    <a:pt x="0" y="3188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3082FF87-30F8-067B-2DE3-A103994A24F1}"/>
                </a:ext>
              </a:extLst>
            </p:cNvPr>
            <p:cNvSpPr txBox="1"/>
            <p:nvPr/>
          </p:nvSpPr>
          <p:spPr>
            <a:xfrm>
              <a:off x="0" y="-9525"/>
              <a:ext cx="221482" cy="3283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7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03991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F9022-91EF-A56E-0466-A8FA891EC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3FCC37D-84FA-D5AA-9B2B-91501C46267C}"/>
              </a:ext>
            </a:extLst>
          </p:cNvPr>
          <p:cNvSpPr/>
          <p:nvPr/>
        </p:nvSpPr>
        <p:spPr>
          <a:xfrm>
            <a:off x="7248609" y="3337566"/>
            <a:ext cx="1346090" cy="729682"/>
          </a:xfrm>
          <a:custGeom>
            <a:avLst/>
            <a:gdLst/>
            <a:ahLst/>
            <a:cxnLst/>
            <a:rect l="l" t="t" r="r" b="b"/>
            <a:pathLst>
              <a:path w="2295324" h="1615334">
                <a:moveTo>
                  <a:pt x="0" y="0"/>
                </a:moveTo>
                <a:lnTo>
                  <a:pt x="2295324" y="0"/>
                </a:lnTo>
                <a:lnTo>
                  <a:pt x="2295324" y="1615335"/>
                </a:lnTo>
                <a:lnTo>
                  <a:pt x="0" y="1615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75EC484-3256-3B36-0CDF-DDD26FB0AB9A}"/>
              </a:ext>
            </a:extLst>
          </p:cNvPr>
          <p:cNvSpPr/>
          <p:nvPr/>
        </p:nvSpPr>
        <p:spPr>
          <a:xfrm>
            <a:off x="570195" y="2751684"/>
            <a:ext cx="894811" cy="679774"/>
          </a:xfrm>
          <a:custGeom>
            <a:avLst/>
            <a:gdLst/>
            <a:ahLst/>
            <a:cxnLst/>
            <a:rect l="l" t="t" r="r" b="b"/>
            <a:pathLst>
              <a:path w="1938256" h="1504850">
                <a:moveTo>
                  <a:pt x="0" y="0"/>
                </a:moveTo>
                <a:lnTo>
                  <a:pt x="1938256" y="0"/>
                </a:lnTo>
                <a:lnTo>
                  <a:pt x="1938256" y="1504850"/>
                </a:lnTo>
                <a:lnTo>
                  <a:pt x="0" y="15048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400" b="-14400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5A1CB471-035A-9797-23F0-D92E19F28EAA}"/>
              </a:ext>
            </a:extLst>
          </p:cNvPr>
          <p:cNvSpPr/>
          <p:nvPr/>
        </p:nvSpPr>
        <p:spPr>
          <a:xfrm>
            <a:off x="7371320" y="2001077"/>
            <a:ext cx="1221290" cy="676111"/>
          </a:xfrm>
          <a:custGeom>
            <a:avLst/>
            <a:gdLst/>
            <a:ahLst/>
            <a:cxnLst/>
            <a:rect l="l" t="t" r="r" b="b"/>
            <a:pathLst>
              <a:path w="1686468" h="1496740">
                <a:moveTo>
                  <a:pt x="0" y="0"/>
                </a:moveTo>
                <a:lnTo>
                  <a:pt x="1686467" y="0"/>
                </a:lnTo>
                <a:lnTo>
                  <a:pt x="1686467" y="1496740"/>
                </a:lnTo>
                <a:lnTo>
                  <a:pt x="0" y="1496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04CBB61-BCBB-ED8A-908F-4FA613893486}"/>
              </a:ext>
            </a:extLst>
          </p:cNvPr>
          <p:cNvSpPr txBox="1"/>
          <p:nvPr/>
        </p:nvSpPr>
        <p:spPr>
          <a:xfrm>
            <a:off x="3988740" y="497115"/>
            <a:ext cx="1957852" cy="787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2800" dirty="0">
                <a:solidFill>
                  <a:srgbClr val="000000"/>
                </a:solidFill>
                <a:latin typeface="Anantason"/>
              </a:rPr>
              <a:t>Discussions 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3431E37-0FAD-60E5-430C-B02081F6E849}"/>
              </a:ext>
            </a:extLst>
          </p:cNvPr>
          <p:cNvSpPr txBox="1"/>
          <p:nvPr/>
        </p:nvSpPr>
        <p:spPr>
          <a:xfrm>
            <a:off x="1556942" y="4364987"/>
            <a:ext cx="684214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nantason"/>
              </a:rPr>
              <a:t>Systems scored higher on </a:t>
            </a:r>
            <a:r>
              <a:rPr lang="en-US" sz="1400" b="1" dirty="0">
                <a:solidFill>
                  <a:srgbClr val="000000"/>
                </a:solidFill>
                <a:latin typeface="Anantason Bold"/>
              </a:rPr>
              <a:t>privacy regulations </a:t>
            </a:r>
            <a:r>
              <a:rPr lang="en-US" sz="1400" dirty="0">
                <a:solidFill>
                  <a:srgbClr val="000000"/>
                </a:solidFill>
                <a:latin typeface="Anantason"/>
              </a:rPr>
              <a:t>due to more online discussion </a:t>
            </a:r>
          </a:p>
          <a:p>
            <a:pPr algn="ctr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nantason"/>
              </a:rPr>
              <a:t>compared to specific policies.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3371E9A-1F86-FD98-65F2-8A8FECDD0A8E}"/>
              </a:ext>
            </a:extLst>
          </p:cNvPr>
          <p:cNvSpPr txBox="1"/>
          <p:nvPr/>
        </p:nvSpPr>
        <p:spPr>
          <a:xfrm>
            <a:off x="1089769" y="3635305"/>
            <a:ext cx="618757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Anantason Bold"/>
              </a:rPr>
              <a:t>Paraphrased questions</a:t>
            </a:r>
            <a:r>
              <a:rPr lang="en-US" sz="1400" dirty="0">
                <a:solidFill>
                  <a:srgbClr val="000000"/>
                </a:solidFill>
                <a:latin typeface="Anantason Bold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nantason"/>
              </a:rPr>
              <a:t>reduced system performance, highlighting the need for </a:t>
            </a:r>
          </a:p>
          <a:p>
            <a:pPr algn="ctr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nantason"/>
              </a:rPr>
              <a:t>user-friendly queries.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C69CCED-3635-D2E6-2B09-CFEA21518C10}"/>
              </a:ext>
            </a:extLst>
          </p:cNvPr>
          <p:cNvSpPr txBox="1"/>
          <p:nvPr/>
        </p:nvSpPr>
        <p:spPr>
          <a:xfrm>
            <a:off x="1717594" y="2931437"/>
            <a:ext cx="6856211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nantason"/>
              </a:rPr>
              <a:t>Questions with </a:t>
            </a:r>
            <a:r>
              <a:rPr lang="en-US" sz="1400" b="1" dirty="0">
                <a:solidFill>
                  <a:srgbClr val="000000"/>
                </a:solidFill>
                <a:latin typeface="Anantason Bold"/>
              </a:rPr>
              <a:t>explicitly defined policy content </a:t>
            </a:r>
            <a:r>
              <a:rPr lang="en-US" sz="1400" dirty="0">
                <a:solidFill>
                  <a:srgbClr val="000000"/>
                </a:solidFill>
                <a:latin typeface="Anantason"/>
              </a:rPr>
              <a:t>were easier for systems to handle.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3B8EEA7-0B27-C7E6-AA4D-D9CCDE8E99F2}"/>
              </a:ext>
            </a:extLst>
          </p:cNvPr>
          <p:cNvSpPr txBox="1"/>
          <p:nvPr/>
        </p:nvSpPr>
        <p:spPr>
          <a:xfrm>
            <a:off x="650624" y="2250051"/>
            <a:ext cx="7065869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Anantason Bold"/>
              </a:rPr>
              <a:t>Policy length</a:t>
            </a:r>
            <a:r>
              <a:rPr lang="en-US" sz="1400" dirty="0">
                <a:solidFill>
                  <a:srgbClr val="000000"/>
                </a:solidFill>
                <a:latin typeface="Anantason Bold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Anantason"/>
              </a:rPr>
              <a:t>rather than reading level, significantly affected system performance.</a:t>
            </a: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3036D7AF-FC0D-6D42-03E0-6878B2840B6D}"/>
              </a:ext>
            </a:extLst>
          </p:cNvPr>
          <p:cNvSpPr/>
          <p:nvPr/>
        </p:nvSpPr>
        <p:spPr>
          <a:xfrm>
            <a:off x="1556942" y="4364987"/>
            <a:ext cx="638788" cy="310303"/>
          </a:xfrm>
          <a:custGeom>
            <a:avLst/>
            <a:gdLst/>
            <a:ahLst/>
            <a:cxnLst/>
            <a:rect l="l" t="t" r="r" b="b"/>
            <a:pathLst>
              <a:path w="882097" h="686933">
                <a:moveTo>
                  <a:pt x="0" y="0"/>
                </a:moveTo>
                <a:lnTo>
                  <a:pt x="882097" y="0"/>
                </a:lnTo>
                <a:lnTo>
                  <a:pt x="882097" y="686933"/>
                </a:lnTo>
                <a:lnTo>
                  <a:pt x="0" y="686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D893FB06-60D4-391C-B535-DDEA6B645404}"/>
              </a:ext>
            </a:extLst>
          </p:cNvPr>
          <p:cNvSpPr/>
          <p:nvPr/>
        </p:nvSpPr>
        <p:spPr>
          <a:xfrm>
            <a:off x="549301" y="3620781"/>
            <a:ext cx="638788" cy="310303"/>
          </a:xfrm>
          <a:custGeom>
            <a:avLst/>
            <a:gdLst/>
            <a:ahLst/>
            <a:cxnLst/>
            <a:rect l="l" t="t" r="r" b="b"/>
            <a:pathLst>
              <a:path w="882097" h="686933">
                <a:moveTo>
                  <a:pt x="0" y="0"/>
                </a:moveTo>
                <a:lnTo>
                  <a:pt x="882097" y="0"/>
                </a:lnTo>
                <a:lnTo>
                  <a:pt x="882097" y="686933"/>
                </a:lnTo>
                <a:lnTo>
                  <a:pt x="0" y="686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3F5F0E58-E046-F24D-D46A-0A2F42573BC5}"/>
              </a:ext>
            </a:extLst>
          </p:cNvPr>
          <p:cNvSpPr/>
          <p:nvPr/>
        </p:nvSpPr>
        <p:spPr>
          <a:xfrm>
            <a:off x="1542314" y="2899398"/>
            <a:ext cx="638788" cy="310303"/>
          </a:xfrm>
          <a:custGeom>
            <a:avLst/>
            <a:gdLst/>
            <a:ahLst/>
            <a:cxnLst/>
            <a:rect l="l" t="t" r="r" b="b"/>
            <a:pathLst>
              <a:path w="882097" h="686933">
                <a:moveTo>
                  <a:pt x="0" y="0"/>
                </a:moveTo>
                <a:lnTo>
                  <a:pt x="882097" y="0"/>
                </a:lnTo>
                <a:lnTo>
                  <a:pt x="882097" y="686932"/>
                </a:lnTo>
                <a:lnTo>
                  <a:pt x="0" y="6869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49F2EB28-6AC4-803D-C097-066215A89E3E}"/>
              </a:ext>
            </a:extLst>
          </p:cNvPr>
          <p:cNvSpPr/>
          <p:nvPr/>
        </p:nvSpPr>
        <p:spPr>
          <a:xfrm>
            <a:off x="549301" y="2235257"/>
            <a:ext cx="638788" cy="310303"/>
          </a:xfrm>
          <a:custGeom>
            <a:avLst/>
            <a:gdLst/>
            <a:ahLst/>
            <a:cxnLst/>
            <a:rect l="l" t="t" r="r" b="b"/>
            <a:pathLst>
              <a:path w="882097" h="686933">
                <a:moveTo>
                  <a:pt x="0" y="0"/>
                </a:moveTo>
                <a:lnTo>
                  <a:pt x="882097" y="0"/>
                </a:lnTo>
                <a:lnTo>
                  <a:pt x="882097" y="686933"/>
                </a:lnTo>
                <a:lnTo>
                  <a:pt x="0" y="686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9DA532C-3FFC-1EF9-0C85-816E4B84B052}"/>
              </a:ext>
            </a:extLst>
          </p:cNvPr>
          <p:cNvSpPr/>
          <p:nvPr/>
        </p:nvSpPr>
        <p:spPr>
          <a:xfrm>
            <a:off x="549301" y="1591032"/>
            <a:ext cx="1662205" cy="583227"/>
          </a:xfrm>
          <a:custGeom>
            <a:avLst/>
            <a:gdLst/>
            <a:ahLst/>
            <a:cxnLst/>
            <a:rect l="l" t="t" r="r" b="b"/>
            <a:pathLst>
              <a:path w="2295324" h="1291120">
                <a:moveTo>
                  <a:pt x="0" y="0"/>
                </a:moveTo>
                <a:lnTo>
                  <a:pt x="2295324" y="0"/>
                </a:lnTo>
                <a:lnTo>
                  <a:pt x="2295324" y="1291120"/>
                </a:lnTo>
                <a:lnTo>
                  <a:pt x="0" y="12911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22" b="-9222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8B9D056F-EF4E-9839-A9E3-1A38C663CF8F}"/>
              </a:ext>
            </a:extLst>
          </p:cNvPr>
          <p:cNvSpPr/>
          <p:nvPr/>
        </p:nvSpPr>
        <p:spPr>
          <a:xfrm>
            <a:off x="934119" y="1441943"/>
            <a:ext cx="1258417" cy="538689"/>
          </a:xfrm>
          <a:custGeom>
            <a:avLst/>
            <a:gdLst/>
            <a:ahLst/>
            <a:cxnLst/>
            <a:rect l="l" t="t" r="r" b="b"/>
            <a:pathLst>
              <a:path w="1737737" h="1192522">
                <a:moveTo>
                  <a:pt x="0" y="0"/>
                </a:moveTo>
                <a:lnTo>
                  <a:pt x="1737737" y="0"/>
                </a:lnTo>
                <a:lnTo>
                  <a:pt x="1737737" y="1192522"/>
                </a:lnTo>
                <a:lnTo>
                  <a:pt x="0" y="11925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63D8DC3B-6F27-6784-C3DE-D9C9D8315852}"/>
              </a:ext>
            </a:extLst>
          </p:cNvPr>
          <p:cNvSpPr txBox="1"/>
          <p:nvPr/>
        </p:nvSpPr>
        <p:spPr>
          <a:xfrm>
            <a:off x="2371411" y="1690774"/>
            <a:ext cx="6320023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nantason"/>
              </a:rPr>
              <a:t>GenAI systems struggled more with </a:t>
            </a:r>
            <a:r>
              <a:rPr lang="en-US" sz="1400" b="1" dirty="0">
                <a:solidFill>
                  <a:srgbClr val="000000"/>
                </a:solidFill>
                <a:latin typeface="Anantason Bold"/>
              </a:rPr>
              <a:t>compliance and accountability</a:t>
            </a:r>
            <a:r>
              <a:rPr lang="en-US" sz="1400" dirty="0">
                <a:solidFill>
                  <a:srgbClr val="000000"/>
                </a:solidFill>
                <a:latin typeface="Anantason Bold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nantason"/>
              </a:rPr>
              <a:t>topics.</a:t>
            </a: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F7F729A7-4F1C-C760-901E-9F6A3C2E6B04}"/>
              </a:ext>
            </a:extLst>
          </p:cNvPr>
          <p:cNvSpPr/>
          <p:nvPr/>
        </p:nvSpPr>
        <p:spPr>
          <a:xfrm>
            <a:off x="2231864" y="1690774"/>
            <a:ext cx="638788" cy="310303"/>
          </a:xfrm>
          <a:custGeom>
            <a:avLst/>
            <a:gdLst/>
            <a:ahLst/>
            <a:cxnLst/>
            <a:rect l="l" t="t" r="r" b="b"/>
            <a:pathLst>
              <a:path w="882097" h="686933">
                <a:moveTo>
                  <a:pt x="0" y="0"/>
                </a:moveTo>
                <a:lnTo>
                  <a:pt x="882097" y="0"/>
                </a:lnTo>
                <a:lnTo>
                  <a:pt x="882097" y="686933"/>
                </a:lnTo>
                <a:lnTo>
                  <a:pt x="0" y="686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EC844D-92BC-806D-4B7E-9F9DAB05C993}"/>
              </a:ext>
            </a:extLst>
          </p:cNvPr>
          <p:cNvSpPr txBox="1"/>
          <p:nvPr/>
        </p:nvSpPr>
        <p:spPr>
          <a:xfrm>
            <a:off x="13333817" y="561475"/>
            <a:ext cx="133777" cy="13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35412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6FD345E8-AD7A-D825-240F-47E8BD2039EB}"/>
              </a:ext>
            </a:extLst>
          </p:cNvPr>
          <p:cNvSpPr/>
          <p:nvPr/>
        </p:nvSpPr>
        <p:spPr>
          <a:xfrm>
            <a:off x="6744405" y="1247870"/>
            <a:ext cx="2025969" cy="1705402"/>
          </a:xfrm>
          <a:custGeom>
            <a:avLst/>
            <a:gdLst/>
            <a:ahLst/>
            <a:cxnLst/>
            <a:rect l="l" t="t" r="r" b="b"/>
            <a:pathLst>
              <a:path w="2906280" h="2993359">
                <a:moveTo>
                  <a:pt x="0" y="0"/>
                </a:moveTo>
                <a:lnTo>
                  <a:pt x="2906280" y="0"/>
                </a:lnTo>
                <a:lnTo>
                  <a:pt x="2906280" y="2993360"/>
                </a:lnTo>
                <a:lnTo>
                  <a:pt x="0" y="2993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D263164-C131-260B-9C49-82F78B450E4B}"/>
              </a:ext>
            </a:extLst>
          </p:cNvPr>
          <p:cNvSpPr/>
          <p:nvPr/>
        </p:nvSpPr>
        <p:spPr>
          <a:xfrm>
            <a:off x="6996243" y="1019287"/>
            <a:ext cx="2025970" cy="2397022"/>
          </a:xfrm>
          <a:custGeom>
            <a:avLst/>
            <a:gdLst/>
            <a:ahLst/>
            <a:cxnLst/>
            <a:rect l="l" t="t" r="r" b="b"/>
            <a:pathLst>
              <a:path w="3026883" h="3283601">
                <a:moveTo>
                  <a:pt x="0" y="0"/>
                </a:moveTo>
                <a:lnTo>
                  <a:pt x="3026884" y="0"/>
                </a:lnTo>
                <a:lnTo>
                  <a:pt x="3026884" y="3283601"/>
                </a:lnTo>
                <a:lnTo>
                  <a:pt x="0" y="32836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39C836B-0018-3C85-5013-819BC495362D}"/>
              </a:ext>
            </a:extLst>
          </p:cNvPr>
          <p:cNvSpPr/>
          <p:nvPr/>
        </p:nvSpPr>
        <p:spPr>
          <a:xfrm>
            <a:off x="14312205" y="6593891"/>
            <a:ext cx="2947095" cy="2803425"/>
          </a:xfrm>
          <a:custGeom>
            <a:avLst/>
            <a:gdLst/>
            <a:ahLst/>
            <a:cxnLst/>
            <a:rect l="l" t="t" r="r" b="b"/>
            <a:pathLst>
              <a:path w="2947095" h="2803425">
                <a:moveTo>
                  <a:pt x="0" y="0"/>
                </a:moveTo>
                <a:lnTo>
                  <a:pt x="2947095" y="0"/>
                </a:lnTo>
                <a:lnTo>
                  <a:pt x="2947095" y="2803424"/>
                </a:lnTo>
                <a:lnTo>
                  <a:pt x="0" y="28034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1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8786A4-831B-B959-0A87-E88A4DF529A0}"/>
              </a:ext>
            </a:extLst>
          </p:cNvPr>
          <p:cNvGrpSpPr/>
          <p:nvPr/>
        </p:nvGrpSpPr>
        <p:grpSpPr>
          <a:xfrm>
            <a:off x="712222" y="3820283"/>
            <a:ext cx="7264506" cy="1080711"/>
            <a:chOff x="0" y="-124002"/>
            <a:chExt cx="1184915" cy="452386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36CDF12-B0DD-2FB2-EFEE-3A3121FB3CDF}"/>
                </a:ext>
              </a:extLst>
            </p:cNvPr>
            <p:cNvSpPr/>
            <p:nvPr/>
          </p:nvSpPr>
          <p:spPr>
            <a:xfrm>
              <a:off x="0" y="-124002"/>
              <a:ext cx="1184915" cy="452386"/>
            </a:xfrm>
            <a:custGeom>
              <a:avLst/>
              <a:gdLst/>
              <a:ahLst/>
              <a:cxnLst/>
              <a:rect l="l" t="t" r="r" b="b"/>
              <a:pathLst>
                <a:path w="1184915" h="452386">
                  <a:moveTo>
                    <a:pt x="0" y="0"/>
                  </a:moveTo>
                  <a:lnTo>
                    <a:pt x="1184915" y="0"/>
                  </a:lnTo>
                  <a:lnTo>
                    <a:pt x="1184915" y="452386"/>
                  </a:lnTo>
                  <a:lnTo>
                    <a:pt x="0" y="452386"/>
                  </a:lnTo>
                  <a:close/>
                </a:path>
              </a:pathLst>
            </a:custGeom>
            <a:solidFill>
              <a:srgbClr val="F4F4F4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CA51BD-85EE-3A0B-3C8C-89AE46B7B1F6}"/>
                </a:ext>
              </a:extLst>
            </p:cNvPr>
            <p:cNvSpPr txBox="1"/>
            <p:nvPr/>
          </p:nvSpPr>
          <p:spPr>
            <a:xfrm>
              <a:off x="0" y="-113681"/>
              <a:ext cx="1184915" cy="395084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/>
              <a:r>
                <a:rPr lang="en-US" sz="800" dirty="0">
                  <a:solidFill>
                    <a:srgbClr val="000000"/>
                  </a:solidFill>
                  <a:latin typeface="Muli Bold"/>
                </a:rPr>
                <a:t>Artifacts are available :</a:t>
              </a:r>
            </a:p>
            <a:p>
              <a:pPr algn="l"/>
              <a:endParaRPr lang="en-US" sz="800" dirty="0">
                <a:solidFill>
                  <a:srgbClr val="000000"/>
                </a:solidFill>
                <a:latin typeface="Muli Bold"/>
              </a:endParaRPr>
            </a:p>
            <a:p>
              <a:pPr marL="161926" lvl="1" algn="l"/>
              <a:r>
                <a:rPr lang="en-US" sz="800" dirty="0">
                  <a:solidFill>
                    <a:srgbClr val="000000"/>
                  </a:solidFill>
                  <a:latin typeface="Muli"/>
                </a:rPr>
                <a:t>GenAIPABench is open-source and available on GitHub</a:t>
              </a:r>
            </a:p>
            <a:p>
              <a:pPr marL="161926" lvl="1" algn="l"/>
              <a:endParaRPr lang="en-US" sz="800" dirty="0">
                <a:solidFill>
                  <a:srgbClr val="000000"/>
                </a:solidFill>
                <a:latin typeface="Muli"/>
                <a:hlinkClick r:id="rId8"/>
              </a:endParaRPr>
            </a:p>
            <a:p>
              <a:pPr marL="161926" lvl="1" algn="l"/>
              <a:r>
                <a:rPr lang="en-US" sz="800" dirty="0">
                  <a:solidFill>
                    <a:srgbClr val="000000"/>
                  </a:solidFill>
                  <a:latin typeface="Muli"/>
                  <a:hlinkClick r:id="rId8"/>
                </a:rPr>
                <a:t>https://github.com/DAMSlabUMBC/GenAIPABench</a:t>
              </a:r>
              <a:endParaRPr lang="en-US" sz="800" dirty="0">
                <a:solidFill>
                  <a:srgbClr val="000000"/>
                </a:solidFill>
                <a:latin typeface="Muli"/>
              </a:endParaRPr>
            </a:p>
            <a:p>
              <a:pPr algn="l"/>
              <a:endParaRPr lang="en-US" sz="800" dirty="0">
                <a:solidFill>
                  <a:srgbClr val="000000"/>
                </a:solidFill>
                <a:latin typeface="Muli"/>
              </a:endParaRPr>
            </a:p>
          </p:txBody>
        </p:sp>
      </p:grpSp>
      <p:sp>
        <p:nvSpPr>
          <p:cNvPr id="16" name="Freeform 15">
            <a:extLst>
              <a:ext uri="{FF2B5EF4-FFF2-40B4-BE49-F238E27FC236}">
                <a16:creationId xmlns:a16="http://schemas.microsoft.com/office/drawing/2014/main" id="{CC403A31-B98B-BC89-0791-680EC8399451}"/>
              </a:ext>
            </a:extLst>
          </p:cNvPr>
          <p:cNvSpPr/>
          <p:nvPr/>
        </p:nvSpPr>
        <p:spPr>
          <a:xfrm>
            <a:off x="6469626" y="3805810"/>
            <a:ext cx="1522442" cy="1095184"/>
          </a:xfrm>
          <a:custGeom>
            <a:avLst/>
            <a:gdLst/>
            <a:ahLst/>
            <a:cxnLst/>
            <a:rect l="l" t="t" r="r" b="b"/>
            <a:pathLst>
              <a:path w="1910081" h="1961932">
                <a:moveTo>
                  <a:pt x="0" y="0"/>
                </a:moveTo>
                <a:lnTo>
                  <a:pt x="1910081" y="0"/>
                </a:lnTo>
                <a:lnTo>
                  <a:pt x="1910081" y="1961932"/>
                </a:lnTo>
                <a:lnTo>
                  <a:pt x="0" y="19619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357" r="-1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A48D44-D769-9032-AEB7-F995172A0BF9}"/>
              </a:ext>
            </a:extLst>
          </p:cNvPr>
          <p:cNvSpPr txBox="1"/>
          <p:nvPr/>
        </p:nvSpPr>
        <p:spPr>
          <a:xfrm>
            <a:off x="515922" y="1310308"/>
            <a:ext cx="6612741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0" lvl="1" indent="-259080" algn="l">
              <a:buFont typeface="Arial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Muli"/>
              </a:rPr>
              <a:t>GenAI offers potential </a:t>
            </a:r>
            <a:r>
              <a:rPr lang="en-US" sz="1400" dirty="0">
                <a:solidFill>
                  <a:srgbClr val="000000"/>
                </a:solidFill>
                <a:latin typeface="Muli"/>
              </a:rPr>
              <a:t>for advanced privacy assistants (GenAIPAs) but needs rigorous evaluation.</a:t>
            </a:r>
          </a:p>
          <a:p>
            <a:pPr marL="518160" lvl="1" indent="-259080" algn="l">
              <a:buFont typeface="Arial"/>
              <a:buChar char="•"/>
            </a:pPr>
            <a:endParaRPr lang="en-US" sz="1400" dirty="0">
              <a:solidFill>
                <a:srgbClr val="000000"/>
              </a:solidFill>
              <a:latin typeface="Muli"/>
            </a:endParaRPr>
          </a:p>
          <a:p>
            <a:pPr marL="518160" lvl="1" indent="-259080" algn="l">
              <a:buFont typeface="Arial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Muli"/>
              </a:rPr>
              <a:t>GenAIPABench first benchmark for GenAIPAs on privacy policies and regulations.</a:t>
            </a:r>
          </a:p>
          <a:p>
            <a:pPr marL="518160" lvl="1" indent="-259080" algn="l">
              <a:buFont typeface="Arial"/>
              <a:buChar char="•"/>
            </a:pPr>
            <a:endParaRPr lang="en-US" sz="1400" dirty="0">
              <a:solidFill>
                <a:srgbClr val="000000"/>
              </a:solidFill>
              <a:latin typeface="Muli"/>
            </a:endParaRPr>
          </a:p>
          <a:p>
            <a:pPr marL="518160" lvl="1" indent="-259080" algn="l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uli"/>
              </a:rPr>
              <a:t>Current GenAI show promise but </a:t>
            </a:r>
            <a:r>
              <a:rPr lang="en-US" sz="1400" b="1" dirty="0">
                <a:solidFill>
                  <a:srgbClr val="000000"/>
                </a:solidFill>
                <a:latin typeface="Muli"/>
              </a:rPr>
              <a:t>struggle with paraphrasing, referencing, and accuracy </a:t>
            </a:r>
            <a:r>
              <a:rPr lang="en-US" sz="1400" dirty="0">
                <a:solidFill>
                  <a:srgbClr val="000000"/>
                </a:solidFill>
                <a:latin typeface="Muli"/>
              </a:rPr>
              <a:t>(among others).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Muli"/>
            </a:endParaRPr>
          </a:p>
          <a:p>
            <a:pPr algn="l"/>
            <a:endParaRPr lang="en-US" sz="1400" dirty="0">
              <a:solidFill>
                <a:srgbClr val="000000"/>
              </a:solidFill>
              <a:latin typeface="Muli"/>
            </a:endParaRPr>
          </a:p>
          <a:p>
            <a:pPr marL="518160" lvl="1" indent="-259080" algn="l">
              <a:buFont typeface="Arial"/>
              <a:buChar char="•"/>
            </a:pPr>
            <a:endParaRPr lang="en-US" sz="1400" b="1" dirty="0">
              <a:solidFill>
                <a:srgbClr val="000000"/>
              </a:solidFill>
              <a:latin typeface="Muli"/>
            </a:endParaRPr>
          </a:p>
          <a:p>
            <a:pPr marL="518160" lvl="1" indent="-259080" algn="l">
              <a:buFont typeface="Arial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Muli"/>
              </a:rPr>
              <a:t>We plan to keep the benchmark updated!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Muli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990886B-0C23-627E-39B5-2A7F199626E4}"/>
              </a:ext>
            </a:extLst>
          </p:cNvPr>
          <p:cNvSpPr/>
          <p:nvPr/>
        </p:nvSpPr>
        <p:spPr>
          <a:xfrm>
            <a:off x="2703870" y="2973063"/>
            <a:ext cx="4070555" cy="265176"/>
          </a:xfrm>
          <a:custGeom>
            <a:avLst/>
            <a:gdLst/>
            <a:ahLst/>
            <a:cxnLst/>
            <a:rect l="l" t="t" r="r" b="b"/>
            <a:pathLst>
              <a:path w="7315200" h="265176">
                <a:moveTo>
                  <a:pt x="0" y="0"/>
                </a:moveTo>
                <a:lnTo>
                  <a:pt x="7315200" y="0"/>
                </a:lnTo>
                <a:lnTo>
                  <a:pt x="7315200" y="265176"/>
                </a:lnTo>
                <a:lnTo>
                  <a:pt x="0" y="265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DF4C09-5B7E-7F6C-2B4E-F943742EC3E9}"/>
              </a:ext>
            </a:extLst>
          </p:cNvPr>
          <p:cNvSpPr txBox="1"/>
          <p:nvPr/>
        </p:nvSpPr>
        <p:spPr>
          <a:xfrm>
            <a:off x="3518017" y="232019"/>
            <a:ext cx="2107965" cy="787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2800" dirty="0">
                <a:solidFill>
                  <a:srgbClr val="000000"/>
                </a:solidFill>
                <a:latin typeface="Anantason"/>
              </a:rPr>
              <a:t>Conclusions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4D1E0D-70ED-88D5-84D7-9592508D119A}"/>
              </a:ext>
            </a:extLst>
          </p:cNvPr>
          <p:cNvSpPr txBox="1"/>
          <p:nvPr/>
        </p:nvSpPr>
        <p:spPr>
          <a:xfrm>
            <a:off x="6996243" y="1355438"/>
            <a:ext cx="2187948" cy="2088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6000" dirty="0">
                <a:solidFill>
                  <a:srgbClr val="000000"/>
                </a:solidFill>
                <a:latin typeface="DIN Next"/>
              </a:rPr>
              <a:t>Thank </a:t>
            </a:r>
          </a:p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DIN Next"/>
              </a:rPr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3233278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AE43E-B01C-C7EF-4101-D8B4F9114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2">
            <a:extLst>
              <a:ext uri="{FF2B5EF4-FFF2-40B4-BE49-F238E27FC236}">
                <a16:creationId xmlns:a16="http://schemas.microsoft.com/office/drawing/2014/main" id="{8D96D6D2-074F-591A-9FFE-3AF6AE04583D}"/>
              </a:ext>
            </a:extLst>
          </p:cNvPr>
          <p:cNvSpPr txBox="1"/>
          <p:nvPr/>
        </p:nvSpPr>
        <p:spPr>
          <a:xfrm>
            <a:off x="1798533" y="547168"/>
            <a:ext cx="5377771" cy="662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2800" dirty="0">
                <a:solidFill>
                  <a:srgbClr val="000000"/>
                </a:solidFill>
                <a:latin typeface="Anantason"/>
              </a:rPr>
              <a:t>Privacy Policies and Data Regulations</a:t>
            </a:r>
          </a:p>
        </p:txBody>
      </p:sp>
      <p:grpSp>
        <p:nvGrpSpPr>
          <p:cNvPr id="35" name="Group 5">
            <a:extLst>
              <a:ext uri="{FF2B5EF4-FFF2-40B4-BE49-F238E27FC236}">
                <a16:creationId xmlns:a16="http://schemas.microsoft.com/office/drawing/2014/main" id="{907FA00D-CBC2-9406-01BE-EE1F30297029}"/>
              </a:ext>
            </a:extLst>
          </p:cNvPr>
          <p:cNvGrpSpPr>
            <a:grpSpLocks noChangeAspect="1"/>
          </p:cNvGrpSpPr>
          <p:nvPr/>
        </p:nvGrpSpPr>
        <p:grpSpPr>
          <a:xfrm>
            <a:off x="511522" y="1472976"/>
            <a:ext cx="2300749" cy="2197547"/>
            <a:chOff x="0" y="0"/>
            <a:chExt cx="6350000" cy="6350000"/>
          </a:xfrm>
        </p:grpSpPr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EEEAC9B0-1475-D764-4908-528B48E3548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06003B60-61EC-4F1E-E9A1-977A5CD00E16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TextBox 11">
            <a:extLst>
              <a:ext uri="{FF2B5EF4-FFF2-40B4-BE49-F238E27FC236}">
                <a16:creationId xmlns:a16="http://schemas.microsoft.com/office/drawing/2014/main" id="{92EF22B9-0A03-97D6-C8CD-9E23DB1ABF4C}"/>
              </a:ext>
            </a:extLst>
          </p:cNvPr>
          <p:cNvSpPr txBox="1"/>
          <p:nvPr/>
        </p:nvSpPr>
        <p:spPr>
          <a:xfrm>
            <a:off x="550607" y="3602963"/>
            <a:ext cx="2261663" cy="4774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254000" tIns="254000" rIns="254000" bIns="254000"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Muli Bold"/>
              </a:rPr>
              <a:t>Can tech decode privacy policies? </a:t>
            </a:r>
          </a:p>
        </p:txBody>
      </p:sp>
      <p:sp>
        <p:nvSpPr>
          <p:cNvPr id="47" name="TextBox 13">
            <a:extLst>
              <a:ext uri="{FF2B5EF4-FFF2-40B4-BE49-F238E27FC236}">
                <a16:creationId xmlns:a16="http://schemas.microsoft.com/office/drawing/2014/main" id="{7E35906E-C5DE-E1FD-450E-07C461CFE235}"/>
              </a:ext>
            </a:extLst>
          </p:cNvPr>
          <p:cNvSpPr txBox="1"/>
          <p:nvPr/>
        </p:nvSpPr>
        <p:spPr>
          <a:xfrm>
            <a:off x="3456031" y="1580772"/>
            <a:ext cx="5377771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0" lvl="1" indent="-259080" algn="l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uli"/>
              </a:rPr>
              <a:t>Privacy policy length quadrupled since 2000, taking 304 hours a year to read [1].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Muli"/>
            </a:endParaRPr>
          </a:p>
          <a:p>
            <a:pPr marL="518160" lvl="1" indent="-259080" algn="l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uli"/>
              </a:rPr>
              <a:t>Average American adult reads at a 7th to 8th-grade level, but privacy policies require college-level understanding [2].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Muli"/>
            </a:endParaRPr>
          </a:p>
          <a:p>
            <a:pPr marL="518160" lvl="1" indent="-259080" algn="l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uli"/>
              </a:rPr>
              <a:t>67% of people say they understand little to nothing about what companies do with their data [3].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Muli"/>
            </a:endParaRPr>
          </a:p>
          <a:p>
            <a:pPr marL="518160" lvl="1" indent="-259080" algn="l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uli"/>
              </a:rPr>
              <a:t>Research highlights increased collection and sharing of sensitive data and a lack of choice in data practices [4].</a:t>
            </a:r>
          </a:p>
        </p:txBody>
      </p:sp>
      <p:sp>
        <p:nvSpPr>
          <p:cNvPr id="50" name="TextBox 16">
            <a:extLst>
              <a:ext uri="{FF2B5EF4-FFF2-40B4-BE49-F238E27FC236}">
                <a16:creationId xmlns:a16="http://schemas.microsoft.com/office/drawing/2014/main" id="{9A947E8A-06DC-5717-FD8E-EB1AC102852A}"/>
              </a:ext>
            </a:extLst>
          </p:cNvPr>
          <p:cNvSpPr txBox="1"/>
          <p:nvPr/>
        </p:nvSpPr>
        <p:spPr>
          <a:xfrm>
            <a:off x="242908" y="4343962"/>
            <a:ext cx="7170613" cy="584139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marL="228600" indent="-228600" algn="l">
              <a:lnSpc>
                <a:spcPts val="1260"/>
              </a:lnSpc>
              <a:buAutoNum type="arabicPeriod"/>
            </a:pPr>
            <a:r>
              <a:rPr lang="en-US" sz="700" dirty="0">
                <a:solidFill>
                  <a:srgbClr val="000000">
                    <a:alpha val="48627"/>
                  </a:srgbClr>
                </a:solidFill>
                <a:latin typeface="Muli Semi-Bold"/>
                <a:hlinkClick r:id="rId4"/>
              </a:rPr>
              <a:t>https://www.newscientist.com/article/2307117-privacy-policies-are-four-times-as-long-as-they-were-25-years-ago/</a:t>
            </a:r>
            <a:endParaRPr lang="en-US" sz="700" dirty="0">
              <a:solidFill>
                <a:srgbClr val="000000">
                  <a:alpha val="48627"/>
                </a:srgbClr>
              </a:solidFill>
              <a:latin typeface="Muli Semi-Bold"/>
            </a:endParaRPr>
          </a:p>
          <a:p>
            <a:pPr algn="l">
              <a:lnSpc>
                <a:spcPts val="1260"/>
              </a:lnSpc>
            </a:pPr>
            <a:r>
              <a:rPr lang="en-US" sz="700" dirty="0">
                <a:solidFill>
                  <a:srgbClr val="000000">
                    <a:alpha val="48627"/>
                  </a:srgbClr>
                </a:solidFill>
                <a:latin typeface="Muli Semi-Bold"/>
              </a:rPr>
              <a:t>2.        </a:t>
            </a:r>
            <a:r>
              <a:rPr lang="en-US" sz="700" dirty="0">
                <a:solidFill>
                  <a:srgbClr val="000000">
                    <a:alpha val="48627"/>
                  </a:srgbClr>
                </a:solidFill>
                <a:latin typeface="Muli Semi-Bold"/>
                <a:hlinkClick r:id="rId5"/>
              </a:rPr>
              <a:t>https://www.commonsense.org/education/articles/its-not-you-privacy-policies-are-difficult-to-read</a:t>
            </a:r>
            <a:endParaRPr lang="en-US" sz="700" dirty="0">
              <a:solidFill>
                <a:srgbClr val="000000">
                  <a:alpha val="48627"/>
                </a:srgbClr>
              </a:solidFill>
              <a:latin typeface="Muli Semi-Bold"/>
            </a:endParaRPr>
          </a:p>
          <a:p>
            <a:pPr algn="l">
              <a:lnSpc>
                <a:spcPts val="1260"/>
              </a:lnSpc>
            </a:pPr>
            <a:r>
              <a:rPr lang="en-US" sz="700" dirty="0">
                <a:solidFill>
                  <a:srgbClr val="000000">
                    <a:alpha val="48627"/>
                  </a:srgbClr>
                </a:solidFill>
                <a:latin typeface="Muli Semi-Bold"/>
              </a:rPr>
              <a:t>3.        </a:t>
            </a:r>
            <a:r>
              <a:rPr lang="en-US" sz="700" dirty="0">
                <a:solidFill>
                  <a:srgbClr val="000000">
                    <a:alpha val="48627"/>
                  </a:srgbClr>
                </a:solidFill>
                <a:latin typeface="Muli Semi-Bold"/>
                <a:hlinkClick r:id="rId6"/>
              </a:rPr>
              <a:t>https://www.pewresearch.org/internet/2023/10/18/how-americans-view-data-privacy</a:t>
            </a:r>
            <a:endParaRPr lang="en-US" sz="700" dirty="0">
              <a:solidFill>
                <a:srgbClr val="000000">
                  <a:alpha val="48627"/>
                </a:srgbClr>
              </a:solidFill>
              <a:latin typeface="Muli Semi-Bold"/>
            </a:endParaRPr>
          </a:p>
          <a:p>
            <a:pPr marL="228600" indent="-228600" algn="l">
              <a:lnSpc>
                <a:spcPts val="1260"/>
              </a:lnSpc>
              <a:buAutoNum type="arabicPeriod" startAt="4"/>
            </a:pPr>
            <a:r>
              <a:rPr lang="en-US" sz="700" dirty="0">
                <a:solidFill>
                  <a:srgbClr val="000000">
                    <a:alpha val="48627"/>
                  </a:srgbClr>
                </a:solidFill>
                <a:latin typeface="Muli Semi-Bold"/>
                <a:hlinkClick r:id="rId7"/>
              </a:rPr>
              <a:t>https://www.pewresearch.org/internet/2019/11/15/americans-and-privacy-concerned-confused-and-feeling-lack-of-control-over-their-personal-information/</a:t>
            </a:r>
            <a:endParaRPr lang="en-US" sz="700" dirty="0">
              <a:solidFill>
                <a:srgbClr val="000000">
                  <a:alpha val="48627"/>
                </a:srgbClr>
              </a:solidFill>
              <a:latin typeface="Muli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1487485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244AD-B3BD-6BBA-7452-AD2E3C0C1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879AC998-DFAC-B265-A77F-DAEEF42FD8A1}"/>
              </a:ext>
            </a:extLst>
          </p:cNvPr>
          <p:cNvSpPr txBox="1"/>
          <p:nvPr/>
        </p:nvSpPr>
        <p:spPr>
          <a:xfrm>
            <a:off x="1823797" y="546823"/>
            <a:ext cx="6051841" cy="671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2800" dirty="0">
                <a:solidFill>
                  <a:srgbClr val="000000"/>
                </a:solidFill>
                <a:latin typeface="Anantason"/>
              </a:rPr>
              <a:t>Related Work: Analysis of Privacy Policies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0F2E97-167B-6052-F585-30E42CD9D830}"/>
              </a:ext>
            </a:extLst>
          </p:cNvPr>
          <p:cNvGrpSpPr>
            <a:grpSpLocks noChangeAspect="1"/>
          </p:cNvGrpSpPr>
          <p:nvPr/>
        </p:nvGrpSpPr>
        <p:grpSpPr>
          <a:xfrm>
            <a:off x="442823" y="1495576"/>
            <a:ext cx="2683835" cy="2683835"/>
            <a:chOff x="0" y="0"/>
            <a:chExt cx="6350000" cy="63500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50CD66D-00CC-5ACB-7E82-74653E198A6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37499" r="-374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9B6C222-A9F2-BAF7-1E5F-9377530A11FE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9">
            <a:extLst>
              <a:ext uri="{FF2B5EF4-FFF2-40B4-BE49-F238E27FC236}">
                <a16:creationId xmlns:a16="http://schemas.microsoft.com/office/drawing/2014/main" id="{E2E01000-D844-CFF9-227C-3DE91BA251D3}"/>
              </a:ext>
            </a:extLst>
          </p:cNvPr>
          <p:cNvSpPr txBox="1"/>
          <p:nvPr/>
        </p:nvSpPr>
        <p:spPr>
          <a:xfrm>
            <a:off x="3900508" y="1501379"/>
            <a:ext cx="4476205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200" b="1" dirty="0">
                <a:solidFill>
                  <a:srgbClr val="000000"/>
                </a:solidFill>
                <a:latin typeface="Muli Bold"/>
              </a:rPr>
              <a:t>Manual Analysis:</a:t>
            </a:r>
          </a:p>
          <a:p>
            <a:pPr marL="518160" lvl="1" indent="-259080" algn="l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Muli"/>
              </a:rPr>
              <a:t>E.g., Mozilla Privacy Not Included [1].</a:t>
            </a:r>
          </a:p>
          <a:p>
            <a:pPr marL="518160" lvl="1" indent="-259080" algn="l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Muli"/>
              </a:rPr>
              <a:t>Too costly!</a:t>
            </a:r>
          </a:p>
          <a:p>
            <a:pPr marL="975360" lvl="2" indent="-25908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Muli"/>
              </a:rPr>
              <a:t>68,160 minutes in 2022</a:t>
            </a:r>
          </a:p>
          <a:p>
            <a:pPr algn="l"/>
            <a:r>
              <a:rPr lang="en-US" sz="1200" b="1" dirty="0">
                <a:solidFill>
                  <a:srgbClr val="000000"/>
                </a:solidFill>
                <a:latin typeface="Muli Bold"/>
              </a:rPr>
              <a:t>Automatic Analysis (Using ML, DL, NLP, KG):</a:t>
            </a:r>
          </a:p>
          <a:p>
            <a:pPr marL="518160" lvl="1" indent="-259080" algn="l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Muli"/>
              </a:rPr>
              <a:t>E.g., </a:t>
            </a:r>
          </a:p>
          <a:p>
            <a:pPr marL="975360" lvl="2" indent="-25908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Muli"/>
              </a:rPr>
              <a:t>Polisis [2] </a:t>
            </a:r>
          </a:p>
          <a:p>
            <a:pPr marL="975360" lvl="2" indent="-25908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Muli"/>
              </a:rPr>
              <a:t>PoliGraph [3]</a:t>
            </a:r>
          </a:p>
          <a:p>
            <a:pPr marL="975360" lvl="2" indent="-25908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Muli"/>
              </a:rPr>
              <a:t>...</a:t>
            </a:r>
          </a:p>
          <a:p>
            <a:pPr marL="518160" lvl="1" indent="-25908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Muli"/>
              </a:rPr>
              <a:t>Hard to understand users' questions and answer to them!</a:t>
            </a:r>
          </a:p>
          <a:p>
            <a:pPr algn="l"/>
            <a:r>
              <a:rPr lang="en-US" sz="1200" b="1" dirty="0">
                <a:solidFill>
                  <a:srgbClr val="000000"/>
                </a:solidFill>
                <a:latin typeface="Muli Bold"/>
              </a:rPr>
              <a:t>(new) LLM Analysis?</a:t>
            </a:r>
          </a:p>
          <a:p>
            <a:pPr marL="518160" lvl="1" indent="-259080" algn="l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Muli"/>
              </a:rPr>
              <a:t>E.g., </a:t>
            </a:r>
          </a:p>
          <a:p>
            <a:pPr marL="975360" lvl="2" indent="-25908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Muli"/>
              </a:rPr>
              <a:t>PolicyGPT [4]</a:t>
            </a:r>
          </a:p>
          <a:p>
            <a:pPr marL="975360" lvl="2" indent="-25908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Muli"/>
              </a:rPr>
              <a:t>[5]</a:t>
            </a:r>
          </a:p>
          <a:p>
            <a:pPr algn="l"/>
            <a:endParaRPr lang="en-US" sz="1200" dirty="0">
              <a:solidFill>
                <a:srgbClr val="000000"/>
              </a:solidFill>
              <a:latin typeface="Muli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9BD221AD-A115-82FF-20A6-6B9A4E1C607A}"/>
              </a:ext>
            </a:extLst>
          </p:cNvPr>
          <p:cNvSpPr txBox="1"/>
          <p:nvPr/>
        </p:nvSpPr>
        <p:spPr>
          <a:xfrm>
            <a:off x="262703" y="4271368"/>
            <a:ext cx="6993503" cy="772580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marL="228600" indent="-228600" algn="l">
              <a:lnSpc>
                <a:spcPts val="1260"/>
              </a:lnSpc>
              <a:buAutoNum type="arabicPeriod"/>
            </a:pPr>
            <a:r>
              <a:rPr lang="en-US" sz="700" dirty="0">
                <a:solidFill>
                  <a:srgbClr val="000000">
                    <a:alpha val="48627"/>
                  </a:srgbClr>
                </a:solidFill>
                <a:latin typeface="Muli Semi-Bold"/>
                <a:hlinkClick r:id="rId4"/>
              </a:rPr>
              <a:t>https://foundation.mozilla.org/en/privacynotincluded/</a:t>
            </a:r>
            <a:endParaRPr lang="en-US" sz="700" dirty="0">
              <a:solidFill>
                <a:srgbClr val="000000">
                  <a:alpha val="48627"/>
                </a:srgbClr>
              </a:solidFill>
              <a:latin typeface="Muli Semi-Bold"/>
            </a:endParaRPr>
          </a:p>
          <a:p>
            <a:pPr algn="l">
              <a:lnSpc>
                <a:spcPts val="1260"/>
              </a:lnSpc>
            </a:pPr>
            <a:r>
              <a:rPr lang="en-US" sz="700" dirty="0">
                <a:solidFill>
                  <a:srgbClr val="000000">
                    <a:alpha val="48627"/>
                  </a:srgbClr>
                </a:solidFill>
                <a:latin typeface="Muli Semi-Bold"/>
              </a:rPr>
              <a:t>2.        Harkous, Hamza, et al. "Polisis: Automated analysis and presentation of privacy policies using deep learning." 27th USENIX Security Symposium (USENIX Security 18). 2018.</a:t>
            </a:r>
          </a:p>
          <a:p>
            <a:pPr algn="l">
              <a:lnSpc>
                <a:spcPts val="1260"/>
              </a:lnSpc>
            </a:pPr>
            <a:r>
              <a:rPr lang="en-US" sz="700" dirty="0">
                <a:solidFill>
                  <a:srgbClr val="000000">
                    <a:alpha val="48627"/>
                  </a:srgbClr>
                </a:solidFill>
                <a:latin typeface="Muli Semi-Bold"/>
              </a:rPr>
              <a:t>3.        Cui, Hao, et al. "PoliGraph: Automated privacy policy analysis using knowledge graphs." 32nd USENIX Security Symposium (USENIX Security 23). 2023.</a:t>
            </a:r>
          </a:p>
          <a:p>
            <a:pPr algn="l">
              <a:lnSpc>
                <a:spcPts val="1260"/>
              </a:lnSpc>
            </a:pPr>
            <a:r>
              <a:rPr lang="en-US" sz="700" dirty="0">
                <a:solidFill>
                  <a:srgbClr val="000000">
                    <a:alpha val="48627"/>
                  </a:srgbClr>
                </a:solidFill>
                <a:latin typeface="Muli Semi-Bold"/>
              </a:rPr>
              <a:t>4.        Tang, Chenhao, et al. "Policygpt: Automated analysis of privacy policies with large language models." arXiv preprint arXiv:2309.10238 (2023).</a:t>
            </a:r>
          </a:p>
          <a:p>
            <a:pPr algn="l">
              <a:lnSpc>
                <a:spcPts val="1260"/>
              </a:lnSpc>
            </a:pPr>
            <a:r>
              <a:rPr lang="en-US" sz="700" dirty="0">
                <a:solidFill>
                  <a:srgbClr val="000000">
                    <a:alpha val="48627"/>
                  </a:srgbClr>
                </a:solidFill>
                <a:latin typeface="Muli Semi-Bold"/>
              </a:rPr>
              <a:t>5.        Rodriguez, David, et al. "Large Language Models: A New Approach for Privacy Policy Analysis at Scale." arXiv preprint arXiv:2405.20900 (2024).</a:t>
            </a:r>
          </a:p>
        </p:txBody>
      </p:sp>
    </p:spTree>
    <p:extLst>
      <p:ext uri="{BB962C8B-B14F-4D97-AF65-F5344CB8AC3E}">
        <p14:creationId xmlns:p14="http://schemas.microsoft.com/office/powerpoint/2010/main" val="3691760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0D223-0958-BAE5-96C8-A1BB7FD53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9E7A821B-52F0-6195-EF12-EA50B231E16D}"/>
              </a:ext>
            </a:extLst>
          </p:cNvPr>
          <p:cNvSpPr/>
          <p:nvPr/>
        </p:nvSpPr>
        <p:spPr>
          <a:xfrm>
            <a:off x="5653548" y="560438"/>
            <a:ext cx="3490452" cy="1740311"/>
          </a:xfrm>
          <a:custGeom>
            <a:avLst/>
            <a:gdLst/>
            <a:ahLst/>
            <a:cxnLst/>
            <a:rect l="l" t="t" r="r" b="b"/>
            <a:pathLst>
              <a:path w="6811300" h="4370465">
                <a:moveTo>
                  <a:pt x="0" y="0"/>
                </a:moveTo>
                <a:lnTo>
                  <a:pt x="6811300" y="0"/>
                </a:lnTo>
                <a:lnTo>
                  <a:pt x="6811300" y="4370465"/>
                </a:lnTo>
                <a:lnTo>
                  <a:pt x="0" y="4370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44" r="-61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102ABC6-0A3A-493C-5481-9A99A919B062}"/>
              </a:ext>
            </a:extLst>
          </p:cNvPr>
          <p:cNvGrpSpPr/>
          <p:nvPr/>
        </p:nvGrpSpPr>
        <p:grpSpPr>
          <a:xfrm>
            <a:off x="5653548" y="2300749"/>
            <a:ext cx="3490453" cy="2842751"/>
            <a:chOff x="0" y="0"/>
            <a:chExt cx="9081734" cy="8526438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53FCE68-C97D-123D-DDDF-5B5A64F02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057" b="3057"/>
            <a:stretch>
              <a:fillRect/>
            </a:stretch>
          </p:blipFill>
          <p:spPr>
            <a:xfrm>
              <a:off x="0" y="0"/>
              <a:ext cx="9081734" cy="8526438"/>
            </a:xfrm>
            <a:prstGeom prst="rect">
              <a:avLst/>
            </a:prstGeom>
          </p:spPr>
        </p:pic>
      </p:grpSp>
      <p:sp>
        <p:nvSpPr>
          <p:cNvPr id="5" name="Freeform 9">
            <a:extLst>
              <a:ext uri="{FF2B5EF4-FFF2-40B4-BE49-F238E27FC236}">
                <a16:creationId xmlns:a16="http://schemas.microsoft.com/office/drawing/2014/main" id="{9FC70C97-02E8-7A69-1863-2992404FF684}"/>
              </a:ext>
            </a:extLst>
          </p:cNvPr>
          <p:cNvSpPr/>
          <p:nvPr/>
        </p:nvSpPr>
        <p:spPr>
          <a:xfrm>
            <a:off x="5653548" y="2379407"/>
            <a:ext cx="3490452" cy="1225807"/>
          </a:xfrm>
          <a:custGeom>
            <a:avLst/>
            <a:gdLst/>
            <a:ahLst/>
            <a:cxnLst/>
            <a:rect l="l" t="t" r="r" b="b"/>
            <a:pathLst>
              <a:path w="10097353" h="2722385">
                <a:moveTo>
                  <a:pt x="34099" y="0"/>
                </a:moveTo>
                <a:lnTo>
                  <a:pt x="10063255" y="0"/>
                </a:lnTo>
                <a:cubicBezTo>
                  <a:pt x="10072298" y="0"/>
                  <a:pt x="10080971" y="3593"/>
                  <a:pt x="10087366" y="9987"/>
                </a:cubicBezTo>
                <a:cubicBezTo>
                  <a:pt x="10093761" y="16382"/>
                  <a:pt x="10097353" y="25055"/>
                  <a:pt x="10097353" y="34099"/>
                </a:cubicBezTo>
                <a:lnTo>
                  <a:pt x="10097353" y="2688286"/>
                </a:lnTo>
                <a:cubicBezTo>
                  <a:pt x="10097353" y="2697330"/>
                  <a:pt x="10093761" y="2706003"/>
                  <a:pt x="10087366" y="2712398"/>
                </a:cubicBezTo>
                <a:cubicBezTo>
                  <a:pt x="10080971" y="2718792"/>
                  <a:pt x="10072298" y="2722385"/>
                  <a:pt x="10063255" y="2722385"/>
                </a:cubicBezTo>
                <a:lnTo>
                  <a:pt x="34099" y="2722385"/>
                </a:lnTo>
                <a:cubicBezTo>
                  <a:pt x="25055" y="2722385"/>
                  <a:pt x="16382" y="2718792"/>
                  <a:pt x="9987" y="2712398"/>
                </a:cubicBezTo>
                <a:cubicBezTo>
                  <a:pt x="3593" y="2706003"/>
                  <a:pt x="0" y="2697330"/>
                  <a:pt x="0" y="2688286"/>
                </a:cubicBezTo>
                <a:lnTo>
                  <a:pt x="0" y="34099"/>
                </a:lnTo>
                <a:cubicBezTo>
                  <a:pt x="0" y="25055"/>
                  <a:pt x="3593" y="16382"/>
                  <a:pt x="9987" y="9987"/>
                </a:cubicBezTo>
                <a:cubicBezTo>
                  <a:pt x="16382" y="3593"/>
                  <a:pt x="25055" y="0"/>
                  <a:pt x="34099" y="0"/>
                </a:cubicBezTo>
                <a:close/>
              </a:path>
            </a:pathLst>
          </a:custGeom>
          <a:solidFill>
            <a:srgbClr val="7ED957"/>
          </a:solidFill>
          <a:ln cap="rnd">
            <a:noFill/>
            <a:prstDash val="sysDot"/>
            <a:round/>
          </a:ln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Muli Bold"/>
              </a:rPr>
              <a:t>GenAI + Chatbot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Muli Bold"/>
              </a:rPr>
              <a:t>+ Privacy Policy =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Muli Bold"/>
              </a:rPr>
              <a:t> GenAIPA?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2C0400F6-47C5-FCE1-0FD9-309A025ED61C}"/>
              </a:ext>
            </a:extLst>
          </p:cNvPr>
          <p:cNvSpPr/>
          <p:nvPr/>
        </p:nvSpPr>
        <p:spPr>
          <a:xfrm>
            <a:off x="383458" y="1609385"/>
            <a:ext cx="333536" cy="364990"/>
          </a:xfrm>
          <a:custGeom>
            <a:avLst/>
            <a:gdLst/>
            <a:ahLst/>
            <a:cxnLst/>
            <a:rect l="l" t="t" r="r" b="b"/>
            <a:pathLst>
              <a:path w="613365" h="613365">
                <a:moveTo>
                  <a:pt x="0" y="0"/>
                </a:moveTo>
                <a:lnTo>
                  <a:pt x="613365" y="0"/>
                </a:lnTo>
                <a:lnTo>
                  <a:pt x="613365" y="613365"/>
                </a:lnTo>
                <a:lnTo>
                  <a:pt x="0" y="6133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15CD25B2-AEBB-799F-D977-C6CCB006FB0B}"/>
              </a:ext>
            </a:extLst>
          </p:cNvPr>
          <p:cNvSpPr/>
          <p:nvPr/>
        </p:nvSpPr>
        <p:spPr>
          <a:xfrm>
            <a:off x="383458" y="2339574"/>
            <a:ext cx="333536" cy="364990"/>
          </a:xfrm>
          <a:custGeom>
            <a:avLst/>
            <a:gdLst/>
            <a:ahLst/>
            <a:cxnLst/>
            <a:rect l="l" t="t" r="r" b="b"/>
            <a:pathLst>
              <a:path w="613365" h="613365">
                <a:moveTo>
                  <a:pt x="0" y="0"/>
                </a:moveTo>
                <a:lnTo>
                  <a:pt x="613365" y="0"/>
                </a:lnTo>
                <a:lnTo>
                  <a:pt x="613365" y="613365"/>
                </a:lnTo>
                <a:lnTo>
                  <a:pt x="0" y="6133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9EE243B4-0774-B23F-5782-6B313ABA65C8}"/>
              </a:ext>
            </a:extLst>
          </p:cNvPr>
          <p:cNvSpPr/>
          <p:nvPr/>
        </p:nvSpPr>
        <p:spPr>
          <a:xfrm>
            <a:off x="383458" y="3030279"/>
            <a:ext cx="333536" cy="364990"/>
          </a:xfrm>
          <a:custGeom>
            <a:avLst/>
            <a:gdLst/>
            <a:ahLst/>
            <a:cxnLst/>
            <a:rect l="l" t="t" r="r" b="b"/>
            <a:pathLst>
              <a:path w="613365" h="613365">
                <a:moveTo>
                  <a:pt x="0" y="0"/>
                </a:moveTo>
                <a:lnTo>
                  <a:pt x="613365" y="0"/>
                </a:lnTo>
                <a:lnTo>
                  <a:pt x="613365" y="613365"/>
                </a:lnTo>
                <a:lnTo>
                  <a:pt x="0" y="6133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BB73C519-6806-A738-4655-74135D9AEA38}"/>
              </a:ext>
            </a:extLst>
          </p:cNvPr>
          <p:cNvSpPr txBox="1"/>
          <p:nvPr/>
        </p:nvSpPr>
        <p:spPr>
          <a:xfrm>
            <a:off x="1062310" y="1690971"/>
            <a:ext cx="3834155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Muli"/>
              </a:rPr>
              <a:t>Excels at processing large volumes of text swiftly.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4DF91113-7C08-1BAA-538D-396290FC059D}"/>
              </a:ext>
            </a:extLst>
          </p:cNvPr>
          <p:cNvSpPr txBox="1"/>
          <p:nvPr/>
        </p:nvSpPr>
        <p:spPr>
          <a:xfrm>
            <a:off x="1063102" y="3109091"/>
            <a:ext cx="4958829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Muli"/>
              </a:rPr>
              <a:t>Understands context and intent behind user questions.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671CC8B9-94DF-6D7E-DDB3-939196EC9DA3}"/>
              </a:ext>
            </a:extLst>
          </p:cNvPr>
          <p:cNvSpPr txBox="1"/>
          <p:nvPr/>
        </p:nvSpPr>
        <p:spPr>
          <a:xfrm>
            <a:off x="1062310" y="2440747"/>
            <a:ext cx="5083137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Muli"/>
              </a:rPr>
              <a:t>Enhances accessibility of complex documents.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88161653-5037-E698-0C1C-3DDA46BFECFF}"/>
              </a:ext>
            </a:extLst>
          </p:cNvPr>
          <p:cNvSpPr/>
          <p:nvPr/>
        </p:nvSpPr>
        <p:spPr>
          <a:xfrm>
            <a:off x="383458" y="3720984"/>
            <a:ext cx="333536" cy="364990"/>
          </a:xfrm>
          <a:custGeom>
            <a:avLst/>
            <a:gdLst/>
            <a:ahLst/>
            <a:cxnLst/>
            <a:rect l="l" t="t" r="r" b="b"/>
            <a:pathLst>
              <a:path w="613365" h="613365">
                <a:moveTo>
                  <a:pt x="0" y="0"/>
                </a:moveTo>
                <a:lnTo>
                  <a:pt x="613365" y="0"/>
                </a:lnTo>
                <a:lnTo>
                  <a:pt x="613365" y="613365"/>
                </a:lnTo>
                <a:lnTo>
                  <a:pt x="0" y="6133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230D02EA-2CA6-0577-4D11-C73F407FB669}"/>
              </a:ext>
            </a:extLst>
          </p:cNvPr>
          <p:cNvSpPr txBox="1"/>
          <p:nvPr/>
        </p:nvSpPr>
        <p:spPr>
          <a:xfrm>
            <a:off x="1066277" y="3791872"/>
            <a:ext cx="4258413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Muli"/>
              </a:rPr>
              <a:t>Produces human readable answers.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C23A4C80-ECE3-DA60-453F-7BE16DF4D84F}"/>
              </a:ext>
            </a:extLst>
          </p:cNvPr>
          <p:cNvSpPr txBox="1"/>
          <p:nvPr/>
        </p:nvSpPr>
        <p:spPr>
          <a:xfrm>
            <a:off x="1779639" y="83878"/>
            <a:ext cx="2576053" cy="1075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2800" dirty="0">
                <a:solidFill>
                  <a:srgbClr val="000000"/>
                </a:solidFill>
                <a:latin typeface="Anantason"/>
              </a:rPr>
              <a:t>GenAI and LLM’s</a:t>
            </a:r>
          </a:p>
        </p:txBody>
      </p:sp>
    </p:spTree>
    <p:extLst>
      <p:ext uri="{BB962C8B-B14F-4D97-AF65-F5344CB8AC3E}">
        <p14:creationId xmlns:p14="http://schemas.microsoft.com/office/powerpoint/2010/main" val="334733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CEA0A-7826-68BF-8A14-82CCF448D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9DECB5AD-7DBE-02FF-F326-368963976AD8}"/>
              </a:ext>
            </a:extLst>
          </p:cNvPr>
          <p:cNvSpPr txBox="1"/>
          <p:nvPr/>
        </p:nvSpPr>
        <p:spPr>
          <a:xfrm>
            <a:off x="3100234" y="468569"/>
            <a:ext cx="3258165" cy="787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2800" dirty="0">
                <a:solidFill>
                  <a:srgbClr val="000000"/>
                </a:solidFill>
                <a:latin typeface="Anantason"/>
              </a:rPr>
              <a:t>Evaluation is Essential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136F822-5C01-53AC-4D73-3C534DDD7A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434505"/>
              </p:ext>
            </p:extLst>
          </p:nvPr>
        </p:nvGraphicFramePr>
        <p:xfrm>
          <a:off x="314633" y="1356852"/>
          <a:ext cx="5338915" cy="3447234"/>
        </p:xfrm>
        <a:graphic>
          <a:graphicData uri="http://schemas.openxmlformats.org/drawingml/2006/table">
            <a:tbl>
              <a:tblPr/>
              <a:tblGrid>
                <a:gridCol w="5338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90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nantason"/>
                        </a:rPr>
                        <a:t>GenAI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nantason"/>
                        </a:rPr>
                        <a:t> can </a:t>
                      </a:r>
                      <a:r>
                        <a:rPr lang="en-US" sz="1400" i="1" dirty="0">
                          <a:solidFill>
                            <a:srgbClr val="000000"/>
                          </a:solidFill>
                          <a:latin typeface="Anantason"/>
                        </a:rPr>
                        <a:t>“hallucinate”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nantason"/>
                        </a:rPr>
                        <a:t>(glitch), evaluation is important!</a:t>
                      </a:r>
                      <a:endParaRPr lang="en-US" sz="14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9043">
                <a:tc>
                  <a:txBody>
                    <a:bodyPr/>
                    <a:lstStyle/>
                    <a:p>
                      <a:pPr marL="539751" lvl="1" indent="-269876" algn="l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400" i="1" dirty="0">
                          <a:solidFill>
                            <a:srgbClr val="000000"/>
                          </a:solidFill>
                          <a:latin typeface="Muli"/>
                        </a:rPr>
                        <a:t>SAT Reading &amp; Writing section</a:t>
                      </a:r>
                      <a:endParaRPr lang="en-US" sz="1400" dirty="0">
                        <a:solidFill>
                          <a:srgbClr val="000000"/>
                        </a:solidFill>
                        <a:latin typeface="Muli"/>
                      </a:endParaRPr>
                    </a:p>
                    <a:p>
                      <a:pPr marL="996951" lvl="2" indent="-269876" algn="l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Muli"/>
                        </a:rPr>
                        <a:t>GPT-4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Muli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Muli"/>
                        </a:rPr>
                        <a:t>Score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Muli"/>
                        </a:rPr>
                        <a:t>710 / 800 (93rd percentile)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Muli"/>
                        </a:rPr>
                        <a:t>[1].</a:t>
                      </a:r>
                      <a:endParaRPr lang="en-US" sz="1400" dirty="0"/>
                    </a:p>
                    <a:p>
                      <a:pPr marL="539751" lvl="1" indent="-269876" algn="l">
                        <a:lnSpc>
                          <a:spcPct val="150000"/>
                        </a:lnSpc>
                        <a:buFont typeface="Arial"/>
                        <a:buChar char="•"/>
                      </a:pPr>
                      <a:r>
                        <a:rPr lang="en-US" sz="1400" i="1" dirty="0">
                          <a:solidFill>
                            <a:srgbClr val="000000"/>
                          </a:solidFill>
                          <a:latin typeface="Muli"/>
                        </a:rPr>
                        <a:t>Bar exam</a:t>
                      </a:r>
                      <a:endParaRPr lang="en-US" sz="1400" dirty="0">
                        <a:solidFill>
                          <a:srgbClr val="000000"/>
                        </a:solidFill>
                        <a:latin typeface="Muli"/>
                      </a:endParaRPr>
                    </a:p>
                    <a:p>
                      <a:pPr marL="996951" lvl="2" indent="-269876" algn="l">
                        <a:lnSpc>
                          <a:spcPct val="150000"/>
                        </a:lnSpc>
                        <a:buFont typeface="Arial"/>
                        <a:buChar char="•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Muli"/>
                        </a:rPr>
                        <a:t>GPT-4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Muli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Muli"/>
                        </a:rPr>
                        <a:t>Score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Muli"/>
                        </a:rPr>
                        <a:t>298 / 400 (90th percentile)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Muli"/>
                        </a:rPr>
                        <a:t>[1].</a:t>
                      </a:r>
                    </a:p>
                    <a:p>
                      <a:pPr marL="539751" lvl="1" indent="-269876" algn="l">
                        <a:lnSpc>
                          <a:spcPct val="150000"/>
                        </a:lnSpc>
                        <a:buFont typeface="Arial"/>
                        <a:buChar char="•"/>
                      </a:pPr>
                      <a:endParaRPr lang="en-US" sz="1400" dirty="0">
                        <a:solidFill>
                          <a:srgbClr val="000000"/>
                        </a:solidFill>
                        <a:latin typeface="Muli"/>
                      </a:endParaRPr>
                    </a:p>
                    <a:p>
                      <a:pPr marL="539751" lvl="1" indent="-269876" algn="l">
                        <a:lnSpc>
                          <a:spcPct val="150000"/>
                        </a:lnSpc>
                        <a:buFont typeface="Arial"/>
                        <a:buChar char="•"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Muli"/>
                        </a:rPr>
                        <a:t>Where is our “privacy” exam for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Muli"/>
                        </a:rPr>
                        <a:t>GenAI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Muli"/>
                        </a:rPr>
                        <a:t>?</a:t>
                      </a:r>
                    </a:p>
                    <a:p>
                      <a:pPr marL="996951" lvl="2" indent="-269876" algn="l">
                        <a:lnSpc>
                          <a:spcPct val="150000"/>
                        </a:lnSpc>
                        <a:buFont typeface="Arial"/>
                        <a:buChar char="•"/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nantason"/>
                        </a:rPr>
                        <a:t>GenAIPABench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nantason"/>
                        </a:rPr>
                        <a:t>!</a:t>
                      </a:r>
                      <a:endParaRPr lang="en-US" sz="1400" dirty="0">
                        <a:solidFill>
                          <a:srgbClr val="000000"/>
                        </a:solidFill>
                        <a:latin typeface="Muli"/>
                      </a:endParaRPr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5" descr="A screenshot of a chat&#10;&#10;Description automatically generated">
            <a:extLst>
              <a:ext uri="{FF2B5EF4-FFF2-40B4-BE49-F238E27FC236}">
                <a16:creationId xmlns:a16="http://schemas.microsoft.com/office/drawing/2014/main" id="{50FBF99B-89DB-2376-003E-E4ADFC5C3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49" y="1356852"/>
            <a:ext cx="3258166" cy="1543664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D66A6D2B-19FB-554A-825D-0F7B6643C202}"/>
              </a:ext>
            </a:extLst>
          </p:cNvPr>
          <p:cNvSpPr/>
          <p:nvPr/>
        </p:nvSpPr>
        <p:spPr>
          <a:xfrm>
            <a:off x="5653548" y="2889620"/>
            <a:ext cx="3258165" cy="1914465"/>
          </a:xfrm>
          <a:custGeom>
            <a:avLst/>
            <a:gdLst/>
            <a:ahLst/>
            <a:cxnLst/>
            <a:rect l="l" t="t" r="r" b="b"/>
            <a:pathLst>
              <a:path w="5958780" h="7003454">
                <a:moveTo>
                  <a:pt x="0" y="0"/>
                </a:moveTo>
                <a:lnTo>
                  <a:pt x="5958781" y="0"/>
                </a:lnTo>
                <a:lnTo>
                  <a:pt x="5958781" y="7003454"/>
                </a:lnTo>
                <a:lnTo>
                  <a:pt x="0" y="7003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01" r="-973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E36B75DD-5673-D8C2-9550-E719EC3A2535}"/>
              </a:ext>
            </a:extLst>
          </p:cNvPr>
          <p:cNvSpPr txBox="1"/>
          <p:nvPr/>
        </p:nvSpPr>
        <p:spPr>
          <a:xfrm>
            <a:off x="35641" y="4804085"/>
            <a:ext cx="4044744" cy="250984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l">
              <a:lnSpc>
                <a:spcPts val="1260"/>
              </a:lnSpc>
            </a:pPr>
            <a:r>
              <a:rPr lang="en-US" sz="700" dirty="0">
                <a:solidFill>
                  <a:srgbClr val="000000"/>
                </a:solidFill>
                <a:latin typeface="Muli Semi-Bold"/>
              </a:rPr>
              <a:t>[1] https://www.businessinsider.com/list-here-are-the-exams-chatgpt-has-passed-so-far-2023-1</a:t>
            </a:r>
          </a:p>
        </p:txBody>
      </p:sp>
    </p:spTree>
    <p:extLst>
      <p:ext uri="{BB962C8B-B14F-4D97-AF65-F5344CB8AC3E}">
        <p14:creationId xmlns:p14="http://schemas.microsoft.com/office/powerpoint/2010/main" val="1837017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2E4D9-DA4E-0235-D8F4-2823C079E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F88EED8-A9F4-3676-27C4-13BFE4241887}"/>
              </a:ext>
            </a:extLst>
          </p:cNvPr>
          <p:cNvSpPr/>
          <p:nvPr/>
        </p:nvSpPr>
        <p:spPr>
          <a:xfrm>
            <a:off x="514897" y="1419074"/>
            <a:ext cx="2323974" cy="1504632"/>
          </a:xfrm>
          <a:custGeom>
            <a:avLst/>
            <a:gdLst/>
            <a:ahLst/>
            <a:cxnLst/>
            <a:rect l="l" t="t" r="r" b="b"/>
            <a:pathLst>
              <a:path w="4996287" h="3744619">
                <a:moveTo>
                  <a:pt x="0" y="0"/>
                </a:moveTo>
                <a:lnTo>
                  <a:pt x="4996287" y="0"/>
                </a:lnTo>
                <a:lnTo>
                  <a:pt x="4996287" y="3744619"/>
                </a:lnTo>
                <a:lnTo>
                  <a:pt x="0" y="3744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400" dirty="0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A961A524-84C7-307D-0F6E-8611D0F57AF6}"/>
              </a:ext>
            </a:extLst>
          </p:cNvPr>
          <p:cNvSpPr/>
          <p:nvPr/>
        </p:nvSpPr>
        <p:spPr>
          <a:xfrm>
            <a:off x="5232046" y="3189348"/>
            <a:ext cx="3193155" cy="1485129"/>
          </a:xfrm>
          <a:custGeom>
            <a:avLst/>
            <a:gdLst/>
            <a:ahLst/>
            <a:cxnLst/>
            <a:rect l="l" t="t" r="r" b="b"/>
            <a:pathLst>
              <a:path w="6551221" h="4217348">
                <a:moveTo>
                  <a:pt x="0" y="0"/>
                </a:moveTo>
                <a:lnTo>
                  <a:pt x="6551221" y="0"/>
                </a:lnTo>
                <a:lnTo>
                  <a:pt x="6551221" y="4217348"/>
                </a:lnTo>
                <a:lnTo>
                  <a:pt x="0" y="4217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 dirty="0"/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AC89DCFD-E018-203D-DBF8-2785FCEB3F5A}"/>
              </a:ext>
            </a:extLst>
          </p:cNvPr>
          <p:cNvSpPr/>
          <p:nvPr/>
        </p:nvSpPr>
        <p:spPr>
          <a:xfrm flipV="1">
            <a:off x="2651799" y="1540780"/>
            <a:ext cx="2209307" cy="312358"/>
          </a:xfrm>
          <a:prstGeom prst="line">
            <a:avLst/>
          </a:prstGeom>
          <a:ln>
            <a:headEnd type="none" w="sm" len="sm"/>
            <a:tailEnd type="arrow" w="med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800" dirty="0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7DF1522B-FA68-F6FF-2A83-0607CC13F126}"/>
              </a:ext>
            </a:extLst>
          </p:cNvPr>
          <p:cNvSpPr/>
          <p:nvPr/>
        </p:nvSpPr>
        <p:spPr>
          <a:xfrm>
            <a:off x="2671769" y="2402240"/>
            <a:ext cx="2484542" cy="652212"/>
          </a:xfrm>
          <a:prstGeom prst="line">
            <a:avLst/>
          </a:prstGeom>
          <a:ln>
            <a:headEnd type="none" w="sm" len="sm"/>
            <a:tailEnd type="arrow" w="med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1400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72185C87-1705-1820-16EA-2776C876EB87}"/>
              </a:ext>
            </a:extLst>
          </p:cNvPr>
          <p:cNvSpPr/>
          <p:nvPr/>
        </p:nvSpPr>
        <p:spPr>
          <a:xfrm>
            <a:off x="510855" y="3579415"/>
            <a:ext cx="842739" cy="802081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 dirty="0"/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6B0D9AAD-118F-9318-3AFF-DC97D8C3C10A}"/>
              </a:ext>
            </a:extLst>
          </p:cNvPr>
          <p:cNvSpPr/>
          <p:nvPr/>
        </p:nvSpPr>
        <p:spPr>
          <a:xfrm>
            <a:off x="1607512" y="3300430"/>
            <a:ext cx="443971" cy="430887"/>
          </a:xfrm>
          <a:custGeom>
            <a:avLst/>
            <a:gdLst/>
            <a:ahLst/>
            <a:cxnLst/>
            <a:rect l="l" t="t" r="r" b="b"/>
            <a:pathLst>
              <a:path w="763855" h="763855">
                <a:moveTo>
                  <a:pt x="0" y="0"/>
                </a:moveTo>
                <a:lnTo>
                  <a:pt x="763855" y="0"/>
                </a:lnTo>
                <a:lnTo>
                  <a:pt x="763855" y="763855"/>
                </a:lnTo>
                <a:lnTo>
                  <a:pt x="0" y="763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D7EF4BB2-2852-650F-3AAC-3DF85DD377BB}"/>
              </a:ext>
            </a:extLst>
          </p:cNvPr>
          <p:cNvSpPr/>
          <p:nvPr/>
        </p:nvSpPr>
        <p:spPr>
          <a:xfrm>
            <a:off x="2733904" y="3325539"/>
            <a:ext cx="478309" cy="464213"/>
          </a:xfrm>
          <a:custGeom>
            <a:avLst/>
            <a:gdLst/>
            <a:ahLst/>
            <a:cxnLst/>
            <a:rect l="l" t="t" r="r" b="b"/>
            <a:pathLst>
              <a:path w="822934" h="822934">
                <a:moveTo>
                  <a:pt x="0" y="0"/>
                </a:moveTo>
                <a:lnTo>
                  <a:pt x="822934" y="0"/>
                </a:lnTo>
                <a:lnTo>
                  <a:pt x="822934" y="822934"/>
                </a:lnTo>
                <a:lnTo>
                  <a:pt x="0" y="8229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151" b="-2151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2908CCB8-40F7-F3DE-9C8B-B8EC83413223}"/>
              </a:ext>
            </a:extLst>
          </p:cNvPr>
          <p:cNvSpPr/>
          <p:nvPr/>
        </p:nvSpPr>
        <p:spPr>
          <a:xfrm>
            <a:off x="2150024" y="3311815"/>
            <a:ext cx="485340" cy="478818"/>
          </a:xfrm>
          <a:custGeom>
            <a:avLst/>
            <a:gdLst/>
            <a:ahLst/>
            <a:cxnLst/>
            <a:rect l="l" t="t" r="r" b="b"/>
            <a:pathLst>
              <a:path w="835031" h="848824">
                <a:moveTo>
                  <a:pt x="0" y="0"/>
                </a:moveTo>
                <a:lnTo>
                  <a:pt x="835031" y="0"/>
                </a:lnTo>
                <a:lnTo>
                  <a:pt x="835031" y="848825"/>
                </a:lnTo>
                <a:lnTo>
                  <a:pt x="0" y="848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13" name="Freeform 21">
            <a:extLst>
              <a:ext uri="{FF2B5EF4-FFF2-40B4-BE49-F238E27FC236}">
                <a16:creationId xmlns:a16="http://schemas.microsoft.com/office/drawing/2014/main" id="{803EE8CB-C40C-2265-37B8-4AB34E99EAE1}"/>
              </a:ext>
            </a:extLst>
          </p:cNvPr>
          <p:cNvSpPr/>
          <p:nvPr/>
        </p:nvSpPr>
        <p:spPr>
          <a:xfrm>
            <a:off x="3648823" y="3918483"/>
            <a:ext cx="443971" cy="430887"/>
          </a:xfrm>
          <a:custGeom>
            <a:avLst/>
            <a:gdLst/>
            <a:ahLst/>
            <a:cxnLst/>
            <a:rect l="l" t="t" r="r" b="b"/>
            <a:pathLst>
              <a:path w="763855" h="763855">
                <a:moveTo>
                  <a:pt x="0" y="0"/>
                </a:moveTo>
                <a:lnTo>
                  <a:pt x="763855" y="0"/>
                </a:lnTo>
                <a:lnTo>
                  <a:pt x="763855" y="763855"/>
                </a:lnTo>
                <a:lnTo>
                  <a:pt x="0" y="7638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5E56C3F7-C878-EE2A-48C5-45970A6DE88C}"/>
              </a:ext>
            </a:extLst>
          </p:cNvPr>
          <p:cNvSpPr/>
          <p:nvPr/>
        </p:nvSpPr>
        <p:spPr>
          <a:xfrm>
            <a:off x="3653941" y="3386773"/>
            <a:ext cx="429766" cy="417101"/>
          </a:xfrm>
          <a:custGeom>
            <a:avLst/>
            <a:gdLst/>
            <a:ahLst/>
            <a:cxnLst/>
            <a:rect l="l" t="t" r="r" b="b"/>
            <a:pathLst>
              <a:path w="739415" h="739415">
                <a:moveTo>
                  <a:pt x="0" y="0"/>
                </a:moveTo>
                <a:lnTo>
                  <a:pt x="739414" y="0"/>
                </a:lnTo>
                <a:lnTo>
                  <a:pt x="739414" y="739414"/>
                </a:lnTo>
                <a:lnTo>
                  <a:pt x="0" y="7394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508C31A1-58C3-1F2E-C3A7-A6437332D36E}"/>
              </a:ext>
            </a:extLst>
          </p:cNvPr>
          <p:cNvSpPr/>
          <p:nvPr/>
        </p:nvSpPr>
        <p:spPr>
          <a:xfrm>
            <a:off x="2051483" y="4038706"/>
            <a:ext cx="459202" cy="431742"/>
          </a:xfrm>
          <a:custGeom>
            <a:avLst/>
            <a:gdLst/>
            <a:ahLst/>
            <a:cxnLst/>
            <a:rect l="l" t="t" r="r" b="b"/>
            <a:pathLst>
              <a:path w="790060" h="765370">
                <a:moveTo>
                  <a:pt x="0" y="0"/>
                </a:moveTo>
                <a:lnTo>
                  <a:pt x="790060" y="0"/>
                </a:lnTo>
                <a:lnTo>
                  <a:pt x="790060" y="765371"/>
                </a:lnTo>
                <a:lnTo>
                  <a:pt x="0" y="7653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94F24396-0946-2027-E4EC-0650E9EB1134}"/>
              </a:ext>
            </a:extLst>
          </p:cNvPr>
          <p:cNvSpPr txBox="1"/>
          <p:nvPr/>
        </p:nvSpPr>
        <p:spPr>
          <a:xfrm>
            <a:off x="1143087" y="604812"/>
            <a:ext cx="7220336" cy="566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19"/>
              </a:lnSpc>
            </a:pPr>
            <a:r>
              <a:rPr lang="en-US" sz="2800" b="1" dirty="0">
                <a:solidFill>
                  <a:srgbClr val="000000"/>
                </a:solidFill>
                <a:latin typeface="Anantason"/>
              </a:rPr>
              <a:t>GenAIPABench</a:t>
            </a:r>
            <a:r>
              <a:rPr lang="en-US" sz="2800" dirty="0">
                <a:solidFill>
                  <a:srgbClr val="000000"/>
                </a:solidFill>
                <a:latin typeface="Anantason"/>
              </a:rPr>
              <a:t>: Privacy Documents &amp; Questions</a:t>
            </a: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ADFFD1CD-2468-F60E-D9D6-CDDCCEC53338}"/>
              </a:ext>
            </a:extLst>
          </p:cNvPr>
          <p:cNvSpPr txBox="1"/>
          <p:nvPr/>
        </p:nvSpPr>
        <p:spPr>
          <a:xfrm>
            <a:off x="5251177" y="3207261"/>
            <a:ext cx="1252905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Privacy by Design &amp; Innovation</a:t>
            </a: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C2516ED8-A731-06F3-80BB-758EC07AA127}"/>
              </a:ext>
            </a:extLst>
          </p:cNvPr>
          <p:cNvSpPr txBox="1"/>
          <p:nvPr/>
        </p:nvSpPr>
        <p:spPr>
          <a:xfrm>
            <a:off x="7650755" y="3202429"/>
            <a:ext cx="479275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User Control</a:t>
            </a:r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7C7E693C-BE8D-E729-E4A6-D345BDA9B954}"/>
              </a:ext>
            </a:extLst>
          </p:cNvPr>
          <p:cNvSpPr txBox="1"/>
          <p:nvPr/>
        </p:nvSpPr>
        <p:spPr>
          <a:xfrm>
            <a:off x="5316044" y="4008903"/>
            <a:ext cx="1132784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Data Minimization &amp; Purpose Limitation</a:t>
            </a: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BA51486F-134C-966E-5957-C0E8517C7C6C}"/>
              </a:ext>
            </a:extLst>
          </p:cNvPr>
          <p:cNvSpPr txBox="1"/>
          <p:nvPr/>
        </p:nvSpPr>
        <p:spPr>
          <a:xfrm>
            <a:off x="7399429" y="4435307"/>
            <a:ext cx="905336" cy="123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Security &amp; Encryption</a:t>
            </a: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6834C826-84D5-C0C1-5C3C-0ACAE1C6AB09}"/>
              </a:ext>
            </a:extLst>
          </p:cNvPr>
          <p:cNvSpPr txBox="1"/>
          <p:nvPr/>
        </p:nvSpPr>
        <p:spPr>
          <a:xfrm>
            <a:off x="5311671" y="3633226"/>
            <a:ext cx="903388" cy="123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Transparency</a:t>
            </a: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77C2292B-D106-DC8C-2390-F479C549CDB5}"/>
              </a:ext>
            </a:extLst>
          </p:cNvPr>
          <p:cNvSpPr txBox="1"/>
          <p:nvPr/>
        </p:nvSpPr>
        <p:spPr>
          <a:xfrm>
            <a:off x="5183412" y="4412643"/>
            <a:ext cx="1288026" cy="123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Accessibility, Education, …</a:t>
            </a:r>
          </a:p>
        </p:txBody>
      </p:sp>
      <p:sp>
        <p:nvSpPr>
          <p:cNvPr id="23" name="TextBox 31">
            <a:extLst>
              <a:ext uri="{FF2B5EF4-FFF2-40B4-BE49-F238E27FC236}">
                <a16:creationId xmlns:a16="http://schemas.microsoft.com/office/drawing/2014/main" id="{A9E48D92-5B7B-3FE9-1937-D4C2AC2C5DF1}"/>
              </a:ext>
            </a:extLst>
          </p:cNvPr>
          <p:cNvSpPr txBox="1"/>
          <p:nvPr/>
        </p:nvSpPr>
        <p:spPr>
          <a:xfrm>
            <a:off x="7399429" y="3624143"/>
            <a:ext cx="973211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Compliance &amp; Accountability</a:t>
            </a:r>
          </a:p>
        </p:txBody>
      </p:sp>
      <p:sp>
        <p:nvSpPr>
          <p:cNvPr id="24" name="TextBox 32">
            <a:extLst>
              <a:ext uri="{FF2B5EF4-FFF2-40B4-BE49-F238E27FC236}">
                <a16:creationId xmlns:a16="http://schemas.microsoft.com/office/drawing/2014/main" id="{D774E39E-4855-0C91-57E9-62F8508FD2B2}"/>
              </a:ext>
            </a:extLst>
          </p:cNvPr>
          <p:cNvSpPr txBox="1"/>
          <p:nvPr/>
        </p:nvSpPr>
        <p:spPr>
          <a:xfrm>
            <a:off x="7184958" y="4029725"/>
            <a:ext cx="130902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Responsiveness &amp; Communication</a:t>
            </a:r>
          </a:p>
        </p:txBody>
      </p:sp>
      <p:sp>
        <p:nvSpPr>
          <p:cNvPr id="25" name="TextBox 33">
            <a:extLst>
              <a:ext uri="{FF2B5EF4-FFF2-40B4-BE49-F238E27FC236}">
                <a16:creationId xmlns:a16="http://schemas.microsoft.com/office/drawing/2014/main" id="{B6171407-D5AF-4E36-B84C-21E4E88DE34C}"/>
              </a:ext>
            </a:extLst>
          </p:cNvPr>
          <p:cNvSpPr txBox="1"/>
          <p:nvPr/>
        </p:nvSpPr>
        <p:spPr>
          <a:xfrm>
            <a:off x="2532746" y="3759470"/>
            <a:ext cx="775137" cy="171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7"/>
              </a:lnSpc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Twitter</a:t>
            </a: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33C9B859-C9E8-F8F5-B801-BF060E4520F9}"/>
              </a:ext>
            </a:extLst>
          </p:cNvPr>
          <p:cNvSpPr txBox="1"/>
          <p:nvPr/>
        </p:nvSpPr>
        <p:spPr>
          <a:xfrm>
            <a:off x="1992720" y="3764316"/>
            <a:ext cx="623098" cy="171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7"/>
              </a:lnSpc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FAQs</a:t>
            </a:r>
          </a:p>
        </p:txBody>
      </p:sp>
      <p:sp>
        <p:nvSpPr>
          <p:cNvPr id="27" name="TextBox 35">
            <a:extLst>
              <a:ext uri="{FF2B5EF4-FFF2-40B4-BE49-F238E27FC236}">
                <a16:creationId xmlns:a16="http://schemas.microsoft.com/office/drawing/2014/main" id="{6DA6E622-5C14-01F4-2A14-087A0711B914}"/>
              </a:ext>
            </a:extLst>
          </p:cNvPr>
          <p:cNvSpPr txBox="1"/>
          <p:nvPr/>
        </p:nvSpPr>
        <p:spPr>
          <a:xfrm>
            <a:off x="1417214" y="3764316"/>
            <a:ext cx="718565" cy="171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7"/>
              </a:lnSpc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Reddit</a:t>
            </a:r>
          </a:p>
        </p:txBody>
      </p:sp>
      <p:sp>
        <p:nvSpPr>
          <p:cNvPr id="28" name="TextBox 36">
            <a:extLst>
              <a:ext uri="{FF2B5EF4-FFF2-40B4-BE49-F238E27FC236}">
                <a16:creationId xmlns:a16="http://schemas.microsoft.com/office/drawing/2014/main" id="{880430E9-4057-2EA9-414C-E4E7D34FDE33}"/>
              </a:ext>
            </a:extLst>
          </p:cNvPr>
          <p:cNvSpPr txBox="1"/>
          <p:nvPr/>
        </p:nvSpPr>
        <p:spPr>
          <a:xfrm>
            <a:off x="2926011" y="4514050"/>
            <a:ext cx="2098132" cy="123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User questions [1] (8)</a:t>
            </a:r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B290C639-712B-FD9F-EDE3-6E401C93418C}"/>
              </a:ext>
            </a:extLst>
          </p:cNvPr>
          <p:cNvSpPr txBox="1"/>
          <p:nvPr/>
        </p:nvSpPr>
        <p:spPr>
          <a:xfrm>
            <a:off x="3167839" y="3033884"/>
            <a:ext cx="1346946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nantason Bold"/>
              </a:rPr>
              <a:t>Regulation questions</a:t>
            </a:r>
          </a:p>
          <a:p>
            <a:pPr algn="ctr"/>
            <a:r>
              <a:rPr lang="en-US" sz="800" dirty="0">
                <a:solidFill>
                  <a:srgbClr val="000000"/>
                </a:solidFill>
                <a:latin typeface="Anantason Bold"/>
              </a:rPr>
              <a:t> (12)</a:t>
            </a:r>
          </a:p>
        </p:txBody>
      </p:sp>
      <p:grpSp>
        <p:nvGrpSpPr>
          <p:cNvPr id="30" name="Group 38">
            <a:extLst>
              <a:ext uri="{FF2B5EF4-FFF2-40B4-BE49-F238E27FC236}">
                <a16:creationId xmlns:a16="http://schemas.microsoft.com/office/drawing/2014/main" id="{653540AD-6B80-237B-3E6A-B074C4B4BDDD}"/>
              </a:ext>
            </a:extLst>
          </p:cNvPr>
          <p:cNvGrpSpPr/>
          <p:nvPr/>
        </p:nvGrpSpPr>
        <p:grpSpPr>
          <a:xfrm>
            <a:off x="4892032" y="1221298"/>
            <a:ext cx="1831465" cy="1348475"/>
            <a:chOff x="0" y="0"/>
            <a:chExt cx="701296" cy="602515"/>
          </a:xfrm>
        </p:grpSpPr>
        <p:sp>
          <p:nvSpPr>
            <p:cNvPr id="31" name="Freeform 39">
              <a:extLst>
                <a:ext uri="{FF2B5EF4-FFF2-40B4-BE49-F238E27FC236}">
                  <a16:creationId xmlns:a16="http://schemas.microsoft.com/office/drawing/2014/main" id="{10576817-D9C2-4A03-0515-46E6F227FCA4}"/>
                </a:ext>
              </a:extLst>
            </p:cNvPr>
            <p:cNvSpPr/>
            <p:nvPr/>
          </p:nvSpPr>
          <p:spPr>
            <a:xfrm>
              <a:off x="0" y="0"/>
              <a:ext cx="701296" cy="602515"/>
            </a:xfrm>
            <a:custGeom>
              <a:avLst/>
              <a:gdLst/>
              <a:ahLst/>
              <a:cxnLst/>
              <a:rect l="l" t="t" r="r" b="b"/>
              <a:pathLst>
                <a:path w="701296" h="602515">
                  <a:moveTo>
                    <a:pt x="0" y="0"/>
                  </a:moveTo>
                  <a:lnTo>
                    <a:pt x="701296" y="0"/>
                  </a:lnTo>
                  <a:lnTo>
                    <a:pt x="701296" y="602515"/>
                  </a:lnTo>
                  <a:lnTo>
                    <a:pt x="0" y="6025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32" name="TextBox 40">
              <a:extLst>
                <a:ext uri="{FF2B5EF4-FFF2-40B4-BE49-F238E27FC236}">
                  <a16:creationId xmlns:a16="http://schemas.microsoft.com/office/drawing/2014/main" id="{44981F63-DA17-1FC3-7E27-512053BB14E5}"/>
                </a:ext>
              </a:extLst>
            </p:cNvPr>
            <p:cNvSpPr txBox="1"/>
            <p:nvPr/>
          </p:nvSpPr>
          <p:spPr>
            <a:xfrm>
              <a:off x="0" y="0"/>
              <a:ext cx="701296" cy="602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37"/>
                </a:lnSpc>
              </a:pPr>
              <a:endParaRPr sz="1400"/>
            </a:p>
          </p:txBody>
        </p:sp>
      </p:grpSp>
      <p:sp>
        <p:nvSpPr>
          <p:cNvPr id="33" name="Freeform 41">
            <a:extLst>
              <a:ext uri="{FF2B5EF4-FFF2-40B4-BE49-F238E27FC236}">
                <a16:creationId xmlns:a16="http://schemas.microsoft.com/office/drawing/2014/main" id="{173D3B07-FDD6-EE46-0A98-9CDEDA546640}"/>
              </a:ext>
            </a:extLst>
          </p:cNvPr>
          <p:cNvSpPr/>
          <p:nvPr/>
        </p:nvSpPr>
        <p:spPr>
          <a:xfrm>
            <a:off x="5212385" y="1371382"/>
            <a:ext cx="295535" cy="189380"/>
          </a:xfrm>
          <a:custGeom>
            <a:avLst/>
            <a:gdLst/>
            <a:ahLst/>
            <a:cxnLst/>
            <a:rect l="l" t="t" r="r" b="b"/>
            <a:pathLst>
              <a:path w="497216" h="384099">
                <a:moveTo>
                  <a:pt x="0" y="0"/>
                </a:moveTo>
                <a:lnTo>
                  <a:pt x="497216" y="0"/>
                </a:lnTo>
                <a:lnTo>
                  <a:pt x="497216" y="384099"/>
                </a:lnTo>
                <a:lnTo>
                  <a:pt x="0" y="38409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4" name="Freeform 42">
            <a:extLst>
              <a:ext uri="{FF2B5EF4-FFF2-40B4-BE49-F238E27FC236}">
                <a16:creationId xmlns:a16="http://schemas.microsoft.com/office/drawing/2014/main" id="{C0BF6662-506E-3D03-A4B8-27527F6D056D}"/>
              </a:ext>
            </a:extLst>
          </p:cNvPr>
          <p:cNvSpPr/>
          <p:nvPr/>
        </p:nvSpPr>
        <p:spPr>
          <a:xfrm>
            <a:off x="5621909" y="1283039"/>
            <a:ext cx="332577" cy="331071"/>
          </a:xfrm>
          <a:custGeom>
            <a:avLst/>
            <a:gdLst/>
            <a:ahLst/>
            <a:cxnLst/>
            <a:rect l="l" t="t" r="r" b="b"/>
            <a:pathLst>
              <a:path w="472436" h="476006">
                <a:moveTo>
                  <a:pt x="0" y="0"/>
                </a:moveTo>
                <a:lnTo>
                  <a:pt x="472436" y="0"/>
                </a:lnTo>
                <a:lnTo>
                  <a:pt x="472436" y="476006"/>
                </a:lnTo>
                <a:lnTo>
                  <a:pt x="0" y="47600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5" name="Freeform 43">
            <a:extLst>
              <a:ext uri="{FF2B5EF4-FFF2-40B4-BE49-F238E27FC236}">
                <a16:creationId xmlns:a16="http://schemas.microsoft.com/office/drawing/2014/main" id="{F531BA4F-AFD2-57BB-A12F-6BB6DF69088F}"/>
              </a:ext>
            </a:extLst>
          </p:cNvPr>
          <p:cNvSpPr/>
          <p:nvPr/>
        </p:nvSpPr>
        <p:spPr>
          <a:xfrm>
            <a:off x="6049222" y="1168416"/>
            <a:ext cx="635801" cy="611760"/>
          </a:xfrm>
          <a:custGeom>
            <a:avLst/>
            <a:gdLst/>
            <a:ahLst/>
            <a:cxnLst/>
            <a:rect l="l" t="t" r="r" b="b"/>
            <a:pathLst>
              <a:path w="755173" h="758182">
                <a:moveTo>
                  <a:pt x="0" y="0"/>
                </a:moveTo>
                <a:lnTo>
                  <a:pt x="755173" y="0"/>
                </a:lnTo>
                <a:lnTo>
                  <a:pt x="755173" y="758181"/>
                </a:lnTo>
                <a:lnTo>
                  <a:pt x="0" y="75818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6" name="Freeform 44">
            <a:extLst>
              <a:ext uri="{FF2B5EF4-FFF2-40B4-BE49-F238E27FC236}">
                <a16:creationId xmlns:a16="http://schemas.microsoft.com/office/drawing/2014/main" id="{55A15ACA-DE09-1B06-F63A-3DA28F7E50CF}"/>
              </a:ext>
            </a:extLst>
          </p:cNvPr>
          <p:cNvSpPr/>
          <p:nvPr/>
        </p:nvSpPr>
        <p:spPr>
          <a:xfrm>
            <a:off x="5457231" y="1858786"/>
            <a:ext cx="258869" cy="331572"/>
          </a:xfrm>
          <a:custGeom>
            <a:avLst/>
            <a:gdLst/>
            <a:ahLst/>
            <a:cxnLst/>
            <a:rect l="l" t="t" r="r" b="b"/>
            <a:pathLst>
              <a:path w="406457" h="671830">
                <a:moveTo>
                  <a:pt x="0" y="0"/>
                </a:moveTo>
                <a:lnTo>
                  <a:pt x="406457" y="0"/>
                </a:lnTo>
                <a:lnTo>
                  <a:pt x="406457" y="671831"/>
                </a:lnTo>
                <a:lnTo>
                  <a:pt x="0" y="67183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7" name="Freeform 45">
            <a:extLst>
              <a:ext uri="{FF2B5EF4-FFF2-40B4-BE49-F238E27FC236}">
                <a16:creationId xmlns:a16="http://schemas.microsoft.com/office/drawing/2014/main" id="{3B3BACD8-84C4-ED19-70D0-9584ED31A5EE}"/>
              </a:ext>
            </a:extLst>
          </p:cNvPr>
          <p:cNvSpPr/>
          <p:nvPr/>
        </p:nvSpPr>
        <p:spPr>
          <a:xfrm>
            <a:off x="5891099" y="1870954"/>
            <a:ext cx="439812" cy="369781"/>
          </a:xfrm>
          <a:custGeom>
            <a:avLst/>
            <a:gdLst/>
            <a:ahLst/>
            <a:cxnLst/>
            <a:rect l="l" t="t" r="r" b="b"/>
            <a:pathLst>
              <a:path w="656940" h="656940">
                <a:moveTo>
                  <a:pt x="0" y="0"/>
                </a:moveTo>
                <a:lnTo>
                  <a:pt x="656940" y="0"/>
                </a:lnTo>
                <a:lnTo>
                  <a:pt x="656940" y="656939"/>
                </a:lnTo>
                <a:lnTo>
                  <a:pt x="0" y="65693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8" name="TextBox 46">
            <a:extLst>
              <a:ext uri="{FF2B5EF4-FFF2-40B4-BE49-F238E27FC236}">
                <a16:creationId xmlns:a16="http://schemas.microsoft.com/office/drawing/2014/main" id="{32B2B2AE-D783-F726-DE21-B44D5F47F89C}"/>
              </a:ext>
            </a:extLst>
          </p:cNvPr>
          <p:cNvSpPr txBox="1"/>
          <p:nvPr/>
        </p:nvSpPr>
        <p:spPr>
          <a:xfrm>
            <a:off x="6030277" y="1637997"/>
            <a:ext cx="717078" cy="171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7"/>
              </a:lnSpc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Facebook</a:t>
            </a:r>
          </a:p>
        </p:txBody>
      </p:sp>
      <p:sp>
        <p:nvSpPr>
          <p:cNvPr id="39" name="TextBox 47">
            <a:extLst>
              <a:ext uri="{FF2B5EF4-FFF2-40B4-BE49-F238E27FC236}">
                <a16:creationId xmlns:a16="http://schemas.microsoft.com/office/drawing/2014/main" id="{00C1188B-C101-FCAA-96C0-648F0D064C07}"/>
              </a:ext>
            </a:extLst>
          </p:cNvPr>
          <p:cNvSpPr txBox="1"/>
          <p:nvPr/>
        </p:nvSpPr>
        <p:spPr>
          <a:xfrm>
            <a:off x="5783018" y="2217390"/>
            <a:ext cx="658670" cy="171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7"/>
              </a:lnSpc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Spotify</a:t>
            </a:r>
          </a:p>
        </p:txBody>
      </p:sp>
      <p:sp>
        <p:nvSpPr>
          <p:cNvPr id="40" name="TextBox 48">
            <a:extLst>
              <a:ext uri="{FF2B5EF4-FFF2-40B4-BE49-F238E27FC236}">
                <a16:creationId xmlns:a16="http://schemas.microsoft.com/office/drawing/2014/main" id="{10A5B2FC-CA21-42FA-8D9C-FF70865DCE9E}"/>
              </a:ext>
            </a:extLst>
          </p:cNvPr>
          <p:cNvSpPr txBox="1"/>
          <p:nvPr/>
        </p:nvSpPr>
        <p:spPr>
          <a:xfrm>
            <a:off x="5581848" y="1634746"/>
            <a:ext cx="507050" cy="171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7"/>
              </a:lnSpc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Airbnb</a:t>
            </a:r>
          </a:p>
        </p:txBody>
      </p:sp>
      <p:sp>
        <p:nvSpPr>
          <p:cNvPr id="41" name="TextBox 49">
            <a:extLst>
              <a:ext uri="{FF2B5EF4-FFF2-40B4-BE49-F238E27FC236}">
                <a16:creationId xmlns:a16="http://schemas.microsoft.com/office/drawing/2014/main" id="{7D470145-2D60-9D5D-7410-6D25B635CC93}"/>
              </a:ext>
            </a:extLst>
          </p:cNvPr>
          <p:cNvSpPr txBox="1"/>
          <p:nvPr/>
        </p:nvSpPr>
        <p:spPr>
          <a:xfrm>
            <a:off x="5072162" y="1616531"/>
            <a:ext cx="507050" cy="171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7"/>
              </a:lnSpc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Twitter</a:t>
            </a:r>
          </a:p>
        </p:txBody>
      </p:sp>
      <p:sp>
        <p:nvSpPr>
          <p:cNvPr id="42" name="TextBox 50">
            <a:extLst>
              <a:ext uri="{FF2B5EF4-FFF2-40B4-BE49-F238E27FC236}">
                <a16:creationId xmlns:a16="http://schemas.microsoft.com/office/drawing/2014/main" id="{81A2A35C-C856-06AC-B5B4-951554341E0D}"/>
              </a:ext>
            </a:extLst>
          </p:cNvPr>
          <p:cNvSpPr txBox="1"/>
          <p:nvPr/>
        </p:nvSpPr>
        <p:spPr>
          <a:xfrm>
            <a:off x="5354597" y="2229996"/>
            <a:ext cx="446267" cy="171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7"/>
              </a:lnSpc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Uber</a:t>
            </a:r>
          </a:p>
        </p:txBody>
      </p:sp>
      <p:sp>
        <p:nvSpPr>
          <p:cNvPr id="43" name="TextBox 51">
            <a:extLst>
              <a:ext uri="{FF2B5EF4-FFF2-40B4-BE49-F238E27FC236}">
                <a16:creationId xmlns:a16="http://schemas.microsoft.com/office/drawing/2014/main" id="{2C16DC56-18F4-3AE4-D99B-8CB918D836DF}"/>
              </a:ext>
            </a:extLst>
          </p:cNvPr>
          <p:cNvSpPr txBox="1"/>
          <p:nvPr/>
        </p:nvSpPr>
        <p:spPr>
          <a:xfrm>
            <a:off x="721953" y="4516231"/>
            <a:ext cx="3161552" cy="123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nantason Bold"/>
              </a:rPr>
              <a:t>Paraphrased questions (96)</a:t>
            </a:r>
          </a:p>
        </p:txBody>
      </p:sp>
      <p:sp>
        <p:nvSpPr>
          <p:cNvPr id="44" name="TextBox 52">
            <a:extLst>
              <a:ext uri="{FF2B5EF4-FFF2-40B4-BE49-F238E27FC236}">
                <a16:creationId xmlns:a16="http://schemas.microsoft.com/office/drawing/2014/main" id="{31CEF601-E26D-4A71-91BC-CAEA1A8CC83E}"/>
              </a:ext>
            </a:extLst>
          </p:cNvPr>
          <p:cNvSpPr txBox="1"/>
          <p:nvPr/>
        </p:nvSpPr>
        <p:spPr>
          <a:xfrm>
            <a:off x="4798349" y="2584612"/>
            <a:ext cx="1946036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Privacy Policies</a:t>
            </a:r>
            <a:br>
              <a:rPr lang="en-US" sz="800" dirty="0">
                <a:solidFill>
                  <a:srgbClr val="000000"/>
                </a:solidFill>
                <a:latin typeface="Anantason Bold"/>
              </a:rPr>
            </a:br>
            <a:r>
              <a:rPr lang="en-US" sz="800" dirty="0">
                <a:solidFill>
                  <a:srgbClr val="000000"/>
                </a:solidFill>
                <a:latin typeface="Anantason Bold"/>
              </a:rPr>
              <a:t>(5)</a:t>
            </a:r>
          </a:p>
        </p:txBody>
      </p:sp>
      <p:sp>
        <p:nvSpPr>
          <p:cNvPr id="45" name="TextBox 53">
            <a:extLst>
              <a:ext uri="{FF2B5EF4-FFF2-40B4-BE49-F238E27FC236}">
                <a16:creationId xmlns:a16="http://schemas.microsoft.com/office/drawing/2014/main" id="{D139B712-6A70-EFC9-6D3C-52C11D6BBD4D}"/>
              </a:ext>
            </a:extLst>
          </p:cNvPr>
          <p:cNvSpPr txBox="1"/>
          <p:nvPr/>
        </p:nvSpPr>
        <p:spPr>
          <a:xfrm>
            <a:off x="922983" y="3035554"/>
            <a:ext cx="2669746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Policy questions</a:t>
            </a:r>
          </a:p>
          <a:p>
            <a:pPr algn="ctr"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(32)</a:t>
            </a: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836EC01C-61E8-611F-BD07-A72C18BB6996}"/>
              </a:ext>
            </a:extLst>
          </p:cNvPr>
          <p:cNvSpPr txBox="1"/>
          <p:nvPr/>
        </p:nvSpPr>
        <p:spPr>
          <a:xfrm>
            <a:off x="123675" y="4805223"/>
            <a:ext cx="6151117" cy="271224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l">
              <a:lnSpc>
                <a:spcPts val="1260"/>
              </a:lnSpc>
            </a:pPr>
            <a:r>
              <a:rPr lang="en-US" sz="700" dirty="0">
                <a:solidFill>
                  <a:srgbClr val="000000"/>
                </a:solidFill>
                <a:latin typeface="Muli Semi-Bold"/>
              </a:rPr>
              <a:t>[1] </a:t>
            </a:r>
            <a:r>
              <a:rPr lang="en-US" sz="700" b="0" i="0" dirty="0" err="1">
                <a:solidFill>
                  <a:srgbClr val="2E414F"/>
                </a:solidFill>
                <a:effectLst/>
                <a:latin typeface="Roboto" panose="020F0502020204030204" pitchFamily="34" charset="0"/>
              </a:rPr>
              <a:t>Ravichander</a:t>
            </a:r>
            <a:r>
              <a:rPr lang="en-US" sz="700" b="0" i="0" dirty="0">
                <a:solidFill>
                  <a:srgbClr val="2E414F"/>
                </a:solidFill>
                <a:effectLst/>
                <a:latin typeface="Roboto" panose="020F0502020204030204" pitchFamily="34" charset="0"/>
              </a:rPr>
              <a:t>, A et al. ”Question Answering for Privacy Policies: Combining Computational and Legal Perspectives”. </a:t>
            </a:r>
            <a:r>
              <a:rPr lang="en-US" sz="700" b="0" i="1" dirty="0" err="1">
                <a:solidFill>
                  <a:srgbClr val="2E414F"/>
                </a:solidFill>
                <a:effectLst/>
                <a:latin typeface="Roboto" panose="020F0502020204030204" pitchFamily="34" charset="0"/>
              </a:rPr>
              <a:t>ArXiv</a:t>
            </a:r>
            <a:r>
              <a:rPr lang="en-US" sz="700" b="0" i="1" dirty="0">
                <a:solidFill>
                  <a:srgbClr val="2E414F"/>
                </a:solidFill>
                <a:effectLst/>
                <a:latin typeface="Roboto" panose="020F0502020204030204" pitchFamily="34" charset="0"/>
              </a:rPr>
              <a:t>, abs/1911.00841</a:t>
            </a:r>
            <a:r>
              <a:rPr lang="en-US" sz="700" b="0" i="0" dirty="0">
                <a:solidFill>
                  <a:srgbClr val="2E414F"/>
                </a:solidFill>
                <a:effectLst/>
                <a:latin typeface="Roboto" panose="020F0502020204030204" pitchFamily="34" charset="0"/>
              </a:rPr>
              <a:t>.</a:t>
            </a:r>
            <a:endParaRPr lang="en-US" sz="700" dirty="0">
              <a:solidFill>
                <a:srgbClr val="000000"/>
              </a:solidFill>
              <a:latin typeface="Muli Semi-Bold"/>
            </a:endParaRPr>
          </a:p>
        </p:txBody>
      </p:sp>
      <p:grpSp>
        <p:nvGrpSpPr>
          <p:cNvPr id="49" name="Group 38">
            <a:extLst>
              <a:ext uri="{FF2B5EF4-FFF2-40B4-BE49-F238E27FC236}">
                <a16:creationId xmlns:a16="http://schemas.microsoft.com/office/drawing/2014/main" id="{3662D40D-8167-BBD3-66E3-24CE85BE0F6D}"/>
              </a:ext>
            </a:extLst>
          </p:cNvPr>
          <p:cNvGrpSpPr/>
          <p:nvPr/>
        </p:nvGrpSpPr>
        <p:grpSpPr>
          <a:xfrm>
            <a:off x="6725726" y="1202785"/>
            <a:ext cx="905368" cy="1396276"/>
            <a:chOff x="0" y="0"/>
            <a:chExt cx="701296" cy="602515"/>
          </a:xfrm>
        </p:grpSpPr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1B636518-A4C0-D856-C9EB-F7C4F5B83CDC}"/>
                </a:ext>
              </a:extLst>
            </p:cNvPr>
            <p:cNvSpPr/>
            <p:nvPr/>
          </p:nvSpPr>
          <p:spPr>
            <a:xfrm>
              <a:off x="0" y="8486"/>
              <a:ext cx="701296" cy="579847"/>
            </a:xfrm>
            <a:custGeom>
              <a:avLst/>
              <a:gdLst/>
              <a:ahLst/>
              <a:cxnLst/>
              <a:rect l="l" t="t" r="r" b="b"/>
              <a:pathLst>
                <a:path w="701296" h="602515">
                  <a:moveTo>
                    <a:pt x="0" y="0"/>
                  </a:moveTo>
                  <a:lnTo>
                    <a:pt x="701296" y="0"/>
                  </a:lnTo>
                  <a:lnTo>
                    <a:pt x="701296" y="602515"/>
                  </a:lnTo>
                  <a:lnTo>
                    <a:pt x="0" y="6025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1" name="TextBox 40">
              <a:extLst>
                <a:ext uri="{FF2B5EF4-FFF2-40B4-BE49-F238E27FC236}">
                  <a16:creationId xmlns:a16="http://schemas.microsoft.com/office/drawing/2014/main" id="{98724164-FE81-88DB-3B91-994101074A9A}"/>
                </a:ext>
              </a:extLst>
            </p:cNvPr>
            <p:cNvSpPr txBox="1"/>
            <p:nvPr/>
          </p:nvSpPr>
          <p:spPr>
            <a:xfrm>
              <a:off x="0" y="0"/>
              <a:ext cx="701296" cy="602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37"/>
                </a:lnSpc>
              </a:pPr>
              <a:endParaRPr sz="1400"/>
            </a:p>
          </p:txBody>
        </p:sp>
      </p:grpSp>
      <p:sp>
        <p:nvSpPr>
          <p:cNvPr id="52" name="TextBox 47">
            <a:extLst>
              <a:ext uri="{FF2B5EF4-FFF2-40B4-BE49-F238E27FC236}">
                <a16:creationId xmlns:a16="http://schemas.microsoft.com/office/drawing/2014/main" id="{D5F3BCE2-5C74-D1D6-1013-6025123AA0D0}"/>
              </a:ext>
            </a:extLst>
          </p:cNvPr>
          <p:cNvSpPr txBox="1"/>
          <p:nvPr/>
        </p:nvSpPr>
        <p:spPr>
          <a:xfrm>
            <a:off x="6814645" y="1377300"/>
            <a:ext cx="658670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7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nantason Bold"/>
              </a:rPr>
              <a:t>GDPR</a:t>
            </a:r>
          </a:p>
        </p:txBody>
      </p:sp>
      <p:sp>
        <p:nvSpPr>
          <p:cNvPr id="53" name="TextBox 47">
            <a:extLst>
              <a:ext uri="{FF2B5EF4-FFF2-40B4-BE49-F238E27FC236}">
                <a16:creationId xmlns:a16="http://schemas.microsoft.com/office/drawing/2014/main" id="{6B4562A3-9058-279E-EDAF-4F042C811B1E}"/>
              </a:ext>
            </a:extLst>
          </p:cNvPr>
          <p:cNvSpPr txBox="1"/>
          <p:nvPr/>
        </p:nvSpPr>
        <p:spPr>
          <a:xfrm>
            <a:off x="6764200" y="1920613"/>
            <a:ext cx="658670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7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nantason Bold"/>
              </a:rPr>
              <a:t>CCPA</a:t>
            </a:r>
          </a:p>
        </p:txBody>
      </p:sp>
      <p:sp>
        <p:nvSpPr>
          <p:cNvPr id="54" name="TextBox 52">
            <a:extLst>
              <a:ext uri="{FF2B5EF4-FFF2-40B4-BE49-F238E27FC236}">
                <a16:creationId xmlns:a16="http://schemas.microsoft.com/office/drawing/2014/main" id="{E9BE1011-92A6-2C1C-560B-9DDFB192A975}"/>
              </a:ext>
            </a:extLst>
          </p:cNvPr>
          <p:cNvSpPr txBox="1"/>
          <p:nvPr/>
        </p:nvSpPr>
        <p:spPr>
          <a:xfrm>
            <a:off x="6111005" y="2621355"/>
            <a:ext cx="2217421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Data Regulations</a:t>
            </a:r>
          </a:p>
          <a:p>
            <a:pPr algn="ctr"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nantason Bold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997053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13598-7216-9A1D-0FE4-BAA0A88FC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>
            <a:extLst>
              <a:ext uri="{FF2B5EF4-FFF2-40B4-BE49-F238E27FC236}">
                <a16:creationId xmlns:a16="http://schemas.microsoft.com/office/drawing/2014/main" id="{3120EBF6-CAF6-AF32-F6DF-461555F2C3B5}"/>
              </a:ext>
            </a:extLst>
          </p:cNvPr>
          <p:cNvSpPr txBox="1"/>
          <p:nvPr/>
        </p:nvSpPr>
        <p:spPr>
          <a:xfrm>
            <a:off x="1509676" y="629741"/>
            <a:ext cx="6896905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2800" b="1" dirty="0">
                <a:solidFill>
                  <a:srgbClr val="000000"/>
                </a:solidFill>
                <a:latin typeface="Anantason"/>
              </a:rPr>
              <a:t>GenAIPABench</a:t>
            </a:r>
            <a:r>
              <a:rPr lang="en-US" sz="2800" dirty="0">
                <a:solidFill>
                  <a:srgbClr val="000000"/>
                </a:solidFill>
                <a:latin typeface="Anantason"/>
              </a:rPr>
              <a:t>: Metrics &amp; Annotated Answers</a:t>
            </a: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FFA5DA45-5216-0CB0-AC9C-638D2F6507C6}"/>
              </a:ext>
            </a:extLst>
          </p:cNvPr>
          <p:cNvSpPr/>
          <p:nvPr/>
        </p:nvSpPr>
        <p:spPr>
          <a:xfrm>
            <a:off x="546115" y="806858"/>
            <a:ext cx="7634324" cy="4178709"/>
          </a:xfrm>
          <a:custGeom>
            <a:avLst/>
            <a:gdLst/>
            <a:ahLst/>
            <a:cxnLst/>
            <a:rect l="l" t="t" r="r" b="b"/>
            <a:pathLst>
              <a:path w="12209741" h="8048254">
                <a:moveTo>
                  <a:pt x="0" y="0"/>
                </a:moveTo>
                <a:lnTo>
                  <a:pt x="12209741" y="0"/>
                </a:lnTo>
                <a:lnTo>
                  <a:pt x="12209741" y="8048255"/>
                </a:lnTo>
                <a:lnTo>
                  <a:pt x="0" y="80482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D96DD9C5-86A9-09DE-CBAA-3012D3C0AAA3}"/>
              </a:ext>
            </a:extLst>
          </p:cNvPr>
          <p:cNvSpPr txBox="1"/>
          <p:nvPr/>
        </p:nvSpPr>
        <p:spPr>
          <a:xfrm>
            <a:off x="5941896" y="1726172"/>
            <a:ext cx="2980454" cy="234007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l">
              <a:spcBef>
                <a:spcPts val="50"/>
              </a:spcBef>
              <a:spcAft>
                <a:spcPts val="50"/>
              </a:spcAft>
            </a:pPr>
            <a:r>
              <a:rPr lang="en-US" sz="1400" dirty="0">
                <a:solidFill>
                  <a:srgbClr val="000000"/>
                </a:solidFill>
                <a:latin typeface="Muli Bold"/>
              </a:rPr>
              <a:t>Metrics:</a:t>
            </a:r>
          </a:p>
          <a:p>
            <a:pPr marL="431797" lvl="1" indent="-215899" algn="l">
              <a:spcBef>
                <a:spcPts val="50"/>
              </a:spcBef>
              <a:spcAft>
                <a:spcPts val="50"/>
              </a:spcAft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uli"/>
              </a:rPr>
              <a:t>Relevance</a:t>
            </a:r>
          </a:p>
          <a:p>
            <a:pPr marL="431797" lvl="1" indent="-215899" algn="l">
              <a:spcBef>
                <a:spcPts val="50"/>
              </a:spcBef>
              <a:spcAft>
                <a:spcPts val="50"/>
              </a:spcAft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uli"/>
              </a:rPr>
              <a:t>Accuracy</a:t>
            </a:r>
          </a:p>
          <a:p>
            <a:pPr marL="431797" lvl="1" indent="-215899" algn="l">
              <a:spcBef>
                <a:spcPts val="50"/>
              </a:spcBef>
              <a:spcAft>
                <a:spcPts val="50"/>
              </a:spcAft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uli"/>
              </a:rPr>
              <a:t>Completeness</a:t>
            </a:r>
          </a:p>
          <a:p>
            <a:pPr marL="431797" lvl="1" indent="-215899" algn="l">
              <a:spcBef>
                <a:spcPts val="50"/>
              </a:spcBef>
              <a:spcAft>
                <a:spcPts val="50"/>
              </a:spcAft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uli"/>
              </a:rPr>
              <a:t>Clarity</a:t>
            </a:r>
          </a:p>
          <a:p>
            <a:pPr marL="431797" lvl="1" indent="-215899" algn="l">
              <a:spcBef>
                <a:spcPts val="50"/>
              </a:spcBef>
              <a:spcAft>
                <a:spcPts val="50"/>
              </a:spcAft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uli"/>
              </a:rPr>
              <a:t>Reference</a:t>
            </a:r>
          </a:p>
          <a:p>
            <a:pPr algn="l">
              <a:spcBef>
                <a:spcPts val="50"/>
              </a:spcBef>
              <a:spcAft>
                <a:spcPts val="50"/>
              </a:spcAft>
            </a:pPr>
            <a:endParaRPr lang="en-US" sz="1400" dirty="0">
              <a:solidFill>
                <a:srgbClr val="000000"/>
              </a:solidFill>
              <a:latin typeface="Muli"/>
            </a:endParaRPr>
          </a:p>
          <a:p>
            <a:pPr algn="l">
              <a:spcBef>
                <a:spcPts val="50"/>
              </a:spcBef>
              <a:spcAft>
                <a:spcPts val="50"/>
              </a:spcAft>
            </a:pPr>
            <a:r>
              <a:rPr lang="en-US" sz="1400" dirty="0">
                <a:solidFill>
                  <a:srgbClr val="000000"/>
                </a:solidFill>
                <a:latin typeface="Muli Bold"/>
              </a:rPr>
              <a:t>Annotated Answers:</a:t>
            </a:r>
          </a:p>
          <a:p>
            <a:pPr algn="l">
              <a:spcBef>
                <a:spcPts val="50"/>
              </a:spcBef>
              <a:spcAft>
                <a:spcPts val="50"/>
              </a:spcAft>
            </a:pPr>
            <a:endParaRPr lang="en-US" sz="1400" dirty="0">
              <a:solidFill>
                <a:srgbClr val="000000"/>
              </a:solidFill>
              <a:latin typeface="Muli Bold"/>
            </a:endParaRPr>
          </a:p>
          <a:p>
            <a:pPr marL="431797" lvl="1" indent="-215899" algn="l">
              <a:spcBef>
                <a:spcPts val="50"/>
              </a:spcBef>
              <a:spcAft>
                <a:spcPts val="50"/>
              </a:spcAft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uli"/>
              </a:rPr>
              <a:t>200+ expert generated answers</a:t>
            </a:r>
          </a:p>
        </p:txBody>
      </p:sp>
    </p:spTree>
    <p:extLst>
      <p:ext uri="{BB962C8B-B14F-4D97-AF65-F5344CB8AC3E}">
        <p14:creationId xmlns:p14="http://schemas.microsoft.com/office/powerpoint/2010/main" val="3344091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11551-DDBA-A79F-8AA5-DBF8FC41B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28C274C2-D8F9-AEDD-7C76-EBC400AAF5DE}"/>
              </a:ext>
            </a:extLst>
          </p:cNvPr>
          <p:cNvSpPr txBox="1"/>
          <p:nvPr/>
        </p:nvSpPr>
        <p:spPr>
          <a:xfrm>
            <a:off x="2837835" y="571669"/>
            <a:ext cx="3798939" cy="671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2800" dirty="0">
                <a:solidFill>
                  <a:srgbClr val="000000"/>
                </a:solidFill>
                <a:latin typeface="Anantason"/>
              </a:rPr>
              <a:t>GenAIPABench: </a:t>
            </a:r>
            <a:r>
              <a:rPr lang="en-US" sz="2800" b="1" dirty="0">
                <a:solidFill>
                  <a:srgbClr val="000000"/>
                </a:solidFill>
                <a:latin typeface="Anantason"/>
              </a:rPr>
              <a:t>Evaluator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ECCF63EB-187F-99FA-AB2C-F4826E7C6526}"/>
              </a:ext>
            </a:extLst>
          </p:cNvPr>
          <p:cNvSpPr/>
          <p:nvPr/>
        </p:nvSpPr>
        <p:spPr>
          <a:xfrm>
            <a:off x="383458" y="1657732"/>
            <a:ext cx="5398368" cy="2914099"/>
          </a:xfrm>
          <a:custGeom>
            <a:avLst/>
            <a:gdLst/>
            <a:ahLst/>
            <a:cxnLst/>
            <a:rect l="l" t="t" r="r" b="b"/>
            <a:pathLst>
              <a:path w="8941668" h="5894049">
                <a:moveTo>
                  <a:pt x="0" y="0"/>
                </a:moveTo>
                <a:lnTo>
                  <a:pt x="8941668" y="0"/>
                </a:lnTo>
                <a:lnTo>
                  <a:pt x="8941668" y="5894050"/>
                </a:lnTo>
                <a:lnTo>
                  <a:pt x="0" y="5894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66559A-6B9F-116F-40D2-D21E335FFC4D}"/>
              </a:ext>
            </a:extLst>
          </p:cNvPr>
          <p:cNvSpPr txBox="1"/>
          <p:nvPr/>
        </p:nvSpPr>
        <p:spPr>
          <a:xfrm>
            <a:off x="5870317" y="1657732"/>
            <a:ext cx="301358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Muli Bold"/>
              </a:rPr>
              <a:t>Evaluator Functions: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Muli Bold"/>
            </a:endParaRPr>
          </a:p>
          <a:p>
            <a:pPr marL="431797" lvl="1" indent="-215899" algn="l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uli"/>
              </a:rPr>
              <a:t>Automates Prompt Generation.</a:t>
            </a:r>
          </a:p>
          <a:p>
            <a:pPr marL="431797" lvl="1" indent="-215899" algn="l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uli"/>
              </a:rPr>
              <a:t>Executes Prompts.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Muli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Muli Bold"/>
              </a:rPr>
              <a:t>Types of Initialization Prompts: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Muli Bold"/>
            </a:endParaRPr>
          </a:p>
          <a:p>
            <a:pPr marL="431797" lvl="1" indent="-215899" algn="l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uli"/>
              </a:rPr>
              <a:t>Without privacy document.</a:t>
            </a:r>
          </a:p>
          <a:p>
            <a:pPr marL="431797" lvl="1" indent="-215899" algn="l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uli"/>
              </a:rPr>
              <a:t>With segmented portions of the document.</a:t>
            </a:r>
          </a:p>
          <a:p>
            <a:pPr marL="431797" lvl="1" indent="-215899" algn="l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uli"/>
              </a:rPr>
              <a:t>Requesting summary first.</a:t>
            </a:r>
          </a:p>
        </p:txBody>
      </p:sp>
    </p:spTree>
    <p:extLst>
      <p:ext uri="{BB962C8B-B14F-4D97-AF65-F5344CB8AC3E}">
        <p14:creationId xmlns:p14="http://schemas.microsoft.com/office/powerpoint/2010/main" val="92385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89F43-B9A0-EE51-2950-27C6519D0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>
            <a:extLst>
              <a:ext uri="{FF2B5EF4-FFF2-40B4-BE49-F238E27FC236}">
                <a16:creationId xmlns:a16="http://schemas.microsoft.com/office/drawing/2014/main" id="{856952BA-DF9B-D6C4-AA6E-B133B87BAB63}"/>
              </a:ext>
            </a:extLst>
          </p:cNvPr>
          <p:cNvSpPr txBox="1"/>
          <p:nvPr/>
        </p:nvSpPr>
        <p:spPr>
          <a:xfrm>
            <a:off x="2996862" y="371148"/>
            <a:ext cx="3150275" cy="787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2800" dirty="0">
                <a:solidFill>
                  <a:srgbClr val="000000"/>
                </a:solidFill>
                <a:latin typeface="Anantason"/>
              </a:rPr>
              <a:t>Using GenAIPABench</a:t>
            </a:r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A5354EA3-9D3B-288A-2AED-AC18D6DDFE3C}"/>
              </a:ext>
            </a:extLst>
          </p:cNvPr>
          <p:cNvGrpSpPr/>
          <p:nvPr/>
        </p:nvGrpSpPr>
        <p:grpSpPr>
          <a:xfrm>
            <a:off x="6756202" y="742740"/>
            <a:ext cx="2224240" cy="3817496"/>
            <a:chOff x="-333622" y="0"/>
            <a:chExt cx="7173036" cy="1753370"/>
          </a:xfrm>
          <a:solidFill>
            <a:srgbClr val="92D050">
              <a:alpha val="38688"/>
            </a:srgbClr>
          </a:solidFill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C2ACF4A8-5392-1F38-9806-D356A372D63A}"/>
                </a:ext>
              </a:extLst>
            </p:cNvPr>
            <p:cNvSpPr/>
            <p:nvPr/>
          </p:nvSpPr>
          <p:spPr>
            <a:xfrm>
              <a:off x="0" y="0"/>
              <a:ext cx="6839414" cy="1677486"/>
            </a:xfrm>
            <a:custGeom>
              <a:avLst/>
              <a:gdLst/>
              <a:ahLst/>
              <a:cxnLst/>
              <a:rect l="l" t="t" r="r" b="b"/>
              <a:pathLst>
                <a:path w="6839414" h="1677486">
                  <a:moveTo>
                    <a:pt x="50342" y="0"/>
                  </a:moveTo>
                  <a:lnTo>
                    <a:pt x="6789072" y="0"/>
                  </a:lnTo>
                  <a:cubicBezTo>
                    <a:pt x="6802424" y="0"/>
                    <a:pt x="6815229" y="5304"/>
                    <a:pt x="6824669" y="14745"/>
                  </a:cubicBezTo>
                  <a:cubicBezTo>
                    <a:pt x="6834111" y="24186"/>
                    <a:pt x="6839414" y="36990"/>
                    <a:pt x="6839414" y="50342"/>
                  </a:cubicBezTo>
                  <a:lnTo>
                    <a:pt x="6839414" y="1627144"/>
                  </a:lnTo>
                  <a:cubicBezTo>
                    <a:pt x="6839414" y="1654947"/>
                    <a:pt x="6816875" y="1677486"/>
                    <a:pt x="6789072" y="1677486"/>
                  </a:cubicBezTo>
                  <a:lnTo>
                    <a:pt x="50342" y="1677486"/>
                  </a:lnTo>
                  <a:cubicBezTo>
                    <a:pt x="36990" y="1677486"/>
                    <a:pt x="24186" y="1672182"/>
                    <a:pt x="14745" y="1662741"/>
                  </a:cubicBezTo>
                  <a:cubicBezTo>
                    <a:pt x="5304" y="1653300"/>
                    <a:pt x="0" y="1640496"/>
                    <a:pt x="0" y="1627144"/>
                  </a:cubicBezTo>
                  <a:lnTo>
                    <a:pt x="0" y="50342"/>
                  </a:lnTo>
                  <a:cubicBezTo>
                    <a:pt x="0" y="36990"/>
                    <a:pt x="5304" y="24186"/>
                    <a:pt x="14745" y="14745"/>
                  </a:cubicBezTo>
                  <a:cubicBezTo>
                    <a:pt x="24186" y="5304"/>
                    <a:pt x="36990" y="0"/>
                    <a:pt x="50342" y="0"/>
                  </a:cubicBezTo>
                  <a:close/>
                </a:path>
              </a:pathLst>
            </a:custGeom>
            <a:grpFill/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6FC175CF-2177-AF9D-EFA5-FC2166304EF3}"/>
                </a:ext>
              </a:extLst>
            </p:cNvPr>
            <p:cNvSpPr txBox="1"/>
            <p:nvPr/>
          </p:nvSpPr>
          <p:spPr>
            <a:xfrm>
              <a:off x="-333622" y="28258"/>
              <a:ext cx="7145972" cy="1725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254000" tIns="254000" rIns="254000" bIns="254000" rtlCol="0" anchor="ctr"/>
            <a:lstStyle/>
            <a:p>
              <a:r>
                <a:rPr lang="en-US" sz="1600" b="1" dirty="0">
                  <a:solidFill>
                    <a:srgbClr val="000000"/>
                  </a:solidFill>
                  <a:latin typeface="Muli Bold"/>
                </a:rPr>
                <a:t>GenAIPAs Used:</a:t>
              </a:r>
            </a:p>
            <a:p>
              <a:endParaRPr lang="en-US" sz="1600" b="1" dirty="0">
                <a:solidFill>
                  <a:srgbClr val="000000"/>
                </a:solidFill>
                <a:latin typeface="Muli Bold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0000"/>
                  </a:solidFill>
                  <a:latin typeface="Muli Bold"/>
                </a:rPr>
                <a:t>ChatGPT-4 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0000"/>
                  </a:solidFill>
                  <a:latin typeface="Muli Bold"/>
                </a:rPr>
                <a:t>Google Bard 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0000"/>
                  </a:solidFill>
                  <a:latin typeface="Muli Bold"/>
                </a:rPr>
                <a:t>Bing AI</a:t>
              </a:r>
            </a:p>
            <a:p>
              <a:endParaRPr lang="en-US" sz="1600" dirty="0">
                <a:solidFill>
                  <a:srgbClr val="000000"/>
                </a:solidFill>
                <a:latin typeface="Muli Bold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latin typeface="Muli Bold"/>
                </a:rPr>
                <a:t>Experiments Date: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Muli Bold"/>
                </a:rPr>
                <a:t>(July - Aug) 2023</a:t>
              </a:r>
            </a:p>
            <a:p>
              <a:endParaRPr lang="en-US" sz="1600" dirty="0">
                <a:solidFill>
                  <a:srgbClr val="000000"/>
                </a:solidFill>
                <a:latin typeface="Muli Bold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27723EE3-BCAA-AD80-62F8-2ADBFB61C598}"/>
              </a:ext>
            </a:extLst>
          </p:cNvPr>
          <p:cNvSpPr/>
          <p:nvPr/>
        </p:nvSpPr>
        <p:spPr>
          <a:xfrm>
            <a:off x="346186" y="2632550"/>
            <a:ext cx="954252" cy="764206"/>
          </a:xfrm>
          <a:custGeom>
            <a:avLst/>
            <a:gdLst/>
            <a:ahLst/>
            <a:cxnLst/>
            <a:rect l="l" t="t" r="r" b="b"/>
            <a:pathLst>
              <a:path w="2429393" h="1572952">
                <a:moveTo>
                  <a:pt x="0" y="0"/>
                </a:moveTo>
                <a:lnTo>
                  <a:pt x="2429393" y="0"/>
                </a:lnTo>
                <a:lnTo>
                  <a:pt x="2429393" y="1572952"/>
                </a:lnTo>
                <a:lnTo>
                  <a:pt x="0" y="1572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50" b="-14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127C6B2-3D32-2B0E-22B9-8EFC120325DC}"/>
              </a:ext>
            </a:extLst>
          </p:cNvPr>
          <p:cNvSpPr/>
          <p:nvPr/>
        </p:nvSpPr>
        <p:spPr>
          <a:xfrm>
            <a:off x="350858" y="4135086"/>
            <a:ext cx="944907" cy="756722"/>
          </a:xfrm>
          <a:custGeom>
            <a:avLst/>
            <a:gdLst/>
            <a:ahLst/>
            <a:cxnLst/>
            <a:rect l="l" t="t" r="r" b="b"/>
            <a:pathLst>
              <a:path w="2405603" h="1557549">
                <a:moveTo>
                  <a:pt x="0" y="0"/>
                </a:moveTo>
                <a:lnTo>
                  <a:pt x="2405603" y="0"/>
                </a:lnTo>
                <a:lnTo>
                  <a:pt x="2405603" y="1557549"/>
                </a:lnTo>
                <a:lnTo>
                  <a:pt x="0" y="15575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6" t="-14916" r="-80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9D77619-AB31-F713-0E34-FEF665CDA28F}"/>
              </a:ext>
            </a:extLst>
          </p:cNvPr>
          <p:cNvSpPr/>
          <p:nvPr/>
        </p:nvSpPr>
        <p:spPr>
          <a:xfrm>
            <a:off x="5712307" y="3368878"/>
            <a:ext cx="946033" cy="779602"/>
          </a:xfrm>
          <a:custGeom>
            <a:avLst/>
            <a:gdLst/>
            <a:ahLst/>
            <a:cxnLst/>
            <a:rect l="l" t="t" r="r" b="b"/>
            <a:pathLst>
              <a:path w="2408469" h="1604643">
                <a:moveTo>
                  <a:pt x="0" y="0"/>
                </a:moveTo>
                <a:lnTo>
                  <a:pt x="2408470" y="0"/>
                </a:lnTo>
                <a:lnTo>
                  <a:pt x="2408470" y="1604642"/>
                </a:lnTo>
                <a:lnTo>
                  <a:pt x="0" y="16046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0DC85EC-FEFB-83E1-1669-2642598A1873}"/>
              </a:ext>
            </a:extLst>
          </p:cNvPr>
          <p:cNvSpPr/>
          <p:nvPr/>
        </p:nvSpPr>
        <p:spPr>
          <a:xfrm>
            <a:off x="371649" y="1239989"/>
            <a:ext cx="955334" cy="787267"/>
          </a:xfrm>
          <a:custGeom>
            <a:avLst/>
            <a:gdLst/>
            <a:ahLst/>
            <a:cxnLst/>
            <a:rect l="l" t="t" r="r" b="b"/>
            <a:pathLst>
              <a:path w="2432148" h="1620419">
                <a:moveTo>
                  <a:pt x="0" y="0"/>
                </a:moveTo>
                <a:lnTo>
                  <a:pt x="2432148" y="0"/>
                </a:lnTo>
                <a:lnTo>
                  <a:pt x="2432148" y="1620419"/>
                </a:lnTo>
                <a:lnTo>
                  <a:pt x="0" y="16204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979271A-CEE7-181B-9921-060F3634A517}"/>
              </a:ext>
            </a:extLst>
          </p:cNvPr>
          <p:cNvSpPr/>
          <p:nvPr/>
        </p:nvSpPr>
        <p:spPr>
          <a:xfrm>
            <a:off x="5701615" y="1880762"/>
            <a:ext cx="956725" cy="726287"/>
          </a:xfrm>
          <a:custGeom>
            <a:avLst/>
            <a:gdLst/>
            <a:ahLst/>
            <a:cxnLst/>
            <a:rect l="l" t="t" r="r" b="b"/>
            <a:pathLst>
              <a:path w="2435690" h="1494905">
                <a:moveTo>
                  <a:pt x="0" y="0"/>
                </a:moveTo>
                <a:lnTo>
                  <a:pt x="2435690" y="0"/>
                </a:lnTo>
                <a:lnTo>
                  <a:pt x="2435690" y="1494905"/>
                </a:lnTo>
                <a:lnTo>
                  <a:pt x="0" y="14949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5644DAA8-3D87-4170-5570-7A3F6DEB7ECA}"/>
              </a:ext>
            </a:extLst>
          </p:cNvPr>
          <p:cNvSpPr txBox="1"/>
          <p:nvPr/>
        </p:nvSpPr>
        <p:spPr>
          <a:xfrm>
            <a:off x="1751990" y="1450418"/>
            <a:ext cx="9599720" cy="21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Muli Bold"/>
              </a:rPr>
              <a:t>Analysis 1:</a:t>
            </a:r>
            <a:r>
              <a:rPr lang="en-US" sz="1400" dirty="0">
                <a:solidFill>
                  <a:srgbClr val="000000"/>
                </a:solidFill>
                <a:latin typeface="Muli"/>
              </a:rPr>
              <a:t> Quality of Responses to </a:t>
            </a:r>
            <a:r>
              <a:rPr lang="en-US" sz="1400" dirty="0">
                <a:solidFill>
                  <a:srgbClr val="000000"/>
                </a:solidFill>
                <a:latin typeface="Muli Bold"/>
              </a:rPr>
              <a:t>Privacy Policy Questions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5CF0D6F3-30F3-F440-BC40-0EEF7CC5CDC9}"/>
              </a:ext>
            </a:extLst>
          </p:cNvPr>
          <p:cNvSpPr txBox="1"/>
          <p:nvPr/>
        </p:nvSpPr>
        <p:spPr>
          <a:xfrm>
            <a:off x="-246874" y="3544159"/>
            <a:ext cx="6750269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nantason Bold"/>
              </a:rPr>
              <a:t>Analysis 4: </a:t>
            </a:r>
            <a:r>
              <a:rPr lang="en-US" sz="1400" dirty="0">
                <a:solidFill>
                  <a:srgbClr val="000000"/>
                </a:solidFill>
                <a:latin typeface="Anantason"/>
              </a:rPr>
              <a:t>Quality of Responses to Privacy</a:t>
            </a:r>
            <a:r>
              <a:rPr lang="en-US" sz="1400" dirty="0">
                <a:solidFill>
                  <a:srgbClr val="000000"/>
                </a:solidFill>
                <a:latin typeface="Anantason Bold"/>
              </a:rPr>
              <a:t> Regulation</a:t>
            </a:r>
            <a:r>
              <a:rPr lang="en-US" sz="1400" dirty="0">
                <a:solidFill>
                  <a:srgbClr val="000000"/>
                </a:solidFill>
                <a:latin typeface="Anantason"/>
              </a:rPr>
              <a:t> Questions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795BE3F7-AC8D-562F-3D19-5FB982656828}"/>
              </a:ext>
            </a:extLst>
          </p:cNvPr>
          <p:cNvSpPr txBox="1"/>
          <p:nvPr/>
        </p:nvSpPr>
        <p:spPr>
          <a:xfrm>
            <a:off x="109384" y="4300881"/>
            <a:ext cx="6750269" cy="21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nantason Bold"/>
              </a:rPr>
              <a:t>Analysis 5: </a:t>
            </a:r>
            <a:r>
              <a:rPr lang="en-US" sz="1400" dirty="0">
                <a:solidFill>
                  <a:srgbClr val="000000"/>
                </a:solidFill>
                <a:latin typeface="Anantason"/>
              </a:rPr>
              <a:t>Quality of Privacy Policy </a:t>
            </a:r>
            <a:r>
              <a:rPr lang="en-US" sz="1400" dirty="0">
                <a:solidFill>
                  <a:srgbClr val="000000"/>
                </a:solidFill>
                <a:latin typeface="Anantason Bold"/>
              </a:rPr>
              <a:t>Summaries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6B6BD889-60D9-D589-AE31-6455A42F1635}"/>
              </a:ext>
            </a:extLst>
          </p:cNvPr>
          <p:cNvSpPr txBox="1"/>
          <p:nvPr/>
        </p:nvSpPr>
        <p:spPr>
          <a:xfrm>
            <a:off x="-649008" y="2865290"/>
            <a:ext cx="9158621" cy="21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nantason Bold"/>
              </a:rPr>
              <a:t>Analysis 3:</a:t>
            </a:r>
            <a:r>
              <a:rPr lang="en-US" sz="1400" dirty="0">
                <a:solidFill>
                  <a:srgbClr val="000000"/>
                </a:solidFill>
                <a:latin typeface="Anantason"/>
              </a:rPr>
              <a:t> Ability to </a:t>
            </a:r>
            <a:r>
              <a:rPr lang="en-US" sz="1400" dirty="0">
                <a:solidFill>
                  <a:srgbClr val="000000"/>
                </a:solidFill>
                <a:latin typeface="Anantason Bold"/>
              </a:rPr>
              <a:t>Recall</a:t>
            </a:r>
            <a:r>
              <a:rPr lang="en-US" sz="1400" dirty="0">
                <a:solidFill>
                  <a:srgbClr val="000000"/>
                </a:solidFill>
                <a:latin typeface="Anantason"/>
              </a:rPr>
              <a:t> Learned Privacy Policy Knowledge</a:t>
            </a: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BCDBA3D9-0B77-29EE-E36B-5E0C17825048}"/>
              </a:ext>
            </a:extLst>
          </p:cNvPr>
          <p:cNvSpPr txBox="1"/>
          <p:nvPr/>
        </p:nvSpPr>
        <p:spPr>
          <a:xfrm>
            <a:off x="-1245418" y="2185313"/>
            <a:ext cx="8087381" cy="21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nantason Bold"/>
              </a:rPr>
              <a:t>Analysis 2:</a:t>
            </a:r>
            <a:r>
              <a:rPr lang="en-US" sz="1400" dirty="0">
                <a:solidFill>
                  <a:srgbClr val="000000"/>
                </a:solidFill>
                <a:latin typeface="Anantason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nantason Bold"/>
              </a:rPr>
              <a:t>Robustness </a:t>
            </a:r>
            <a:r>
              <a:rPr lang="en-US" sz="1400" dirty="0">
                <a:solidFill>
                  <a:srgbClr val="000000"/>
                </a:solidFill>
                <a:latin typeface="Anantason"/>
              </a:rPr>
              <a:t>through Paraphrased Questions</a:t>
            </a: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E99D89CB-2435-A146-390E-78E35A019E60}"/>
              </a:ext>
            </a:extLst>
          </p:cNvPr>
          <p:cNvSpPr/>
          <p:nvPr/>
        </p:nvSpPr>
        <p:spPr>
          <a:xfrm>
            <a:off x="1326983" y="1465308"/>
            <a:ext cx="383374" cy="215444"/>
          </a:xfrm>
          <a:custGeom>
            <a:avLst/>
            <a:gdLst/>
            <a:ahLst/>
            <a:cxnLst/>
            <a:rect l="l" t="t" r="r" b="b"/>
            <a:pathLst>
              <a:path w="882097" h="686933">
                <a:moveTo>
                  <a:pt x="0" y="0"/>
                </a:moveTo>
                <a:lnTo>
                  <a:pt x="882096" y="0"/>
                </a:lnTo>
                <a:lnTo>
                  <a:pt x="882096" y="686933"/>
                </a:lnTo>
                <a:lnTo>
                  <a:pt x="0" y="6869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8521CBFE-E574-0D9E-B516-B6ACC96AEB5C}"/>
              </a:ext>
            </a:extLst>
          </p:cNvPr>
          <p:cNvSpPr/>
          <p:nvPr/>
        </p:nvSpPr>
        <p:spPr>
          <a:xfrm>
            <a:off x="371649" y="2185313"/>
            <a:ext cx="383374" cy="215444"/>
          </a:xfrm>
          <a:custGeom>
            <a:avLst/>
            <a:gdLst/>
            <a:ahLst/>
            <a:cxnLst/>
            <a:rect l="l" t="t" r="r" b="b"/>
            <a:pathLst>
              <a:path w="882097" h="686933">
                <a:moveTo>
                  <a:pt x="0" y="0"/>
                </a:moveTo>
                <a:lnTo>
                  <a:pt x="882096" y="0"/>
                </a:lnTo>
                <a:lnTo>
                  <a:pt x="882096" y="686933"/>
                </a:lnTo>
                <a:lnTo>
                  <a:pt x="0" y="6869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80491F6A-3FB7-580A-4808-705B3BA78BC9}"/>
              </a:ext>
            </a:extLst>
          </p:cNvPr>
          <p:cNvSpPr/>
          <p:nvPr/>
        </p:nvSpPr>
        <p:spPr>
          <a:xfrm>
            <a:off x="1309207" y="2859397"/>
            <a:ext cx="383374" cy="215444"/>
          </a:xfrm>
          <a:custGeom>
            <a:avLst/>
            <a:gdLst/>
            <a:ahLst/>
            <a:cxnLst/>
            <a:rect l="l" t="t" r="r" b="b"/>
            <a:pathLst>
              <a:path w="882097" h="686933">
                <a:moveTo>
                  <a:pt x="0" y="0"/>
                </a:moveTo>
                <a:lnTo>
                  <a:pt x="882096" y="0"/>
                </a:lnTo>
                <a:lnTo>
                  <a:pt x="882096" y="686933"/>
                </a:lnTo>
                <a:lnTo>
                  <a:pt x="0" y="6869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34AA57ED-6D99-D095-F2BD-A2B4B9D48469}"/>
              </a:ext>
            </a:extLst>
          </p:cNvPr>
          <p:cNvSpPr/>
          <p:nvPr/>
        </p:nvSpPr>
        <p:spPr>
          <a:xfrm>
            <a:off x="1326983" y="4313570"/>
            <a:ext cx="383374" cy="215444"/>
          </a:xfrm>
          <a:custGeom>
            <a:avLst/>
            <a:gdLst/>
            <a:ahLst/>
            <a:cxnLst/>
            <a:rect l="l" t="t" r="r" b="b"/>
            <a:pathLst>
              <a:path w="882097" h="686933">
                <a:moveTo>
                  <a:pt x="0" y="0"/>
                </a:moveTo>
                <a:lnTo>
                  <a:pt x="882096" y="0"/>
                </a:lnTo>
                <a:lnTo>
                  <a:pt x="882096" y="686933"/>
                </a:lnTo>
                <a:lnTo>
                  <a:pt x="0" y="6869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A300DED5-B2F9-BE30-891E-D22DC693D024}"/>
              </a:ext>
            </a:extLst>
          </p:cNvPr>
          <p:cNvSpPr/>
          <p:nvPr/>
        </p:nvSpPr>
        <p:spPr>
          <a:xfrm>
            <a:off x="346186" y="3591963"/>
            <a:ext cx="383374" cy="215444"/>
          </a:xfrm>
          <a:custGeom>
            <a:avLst/>
            <a:gdLst/>
            <a:ahLst/>
            <a:cxnLst/>
            <a:rect l="l" t="t" r="r" b="b"/>
            <a:pathLst>
              <a:path w="882097" h="686933">
                <a:moveTo>
                  <a:pt x="0" y="0"/>
                </a:moveTo>
                <a:lnTo>
                  <a:pt x="882096" y="0"/>
                </a:lnTo>
                <a:lnTo>
                  <a:pt x="882096" y="686933"/>
                </a:lnTo>
                <a:lnTo>
                  <a:pt x="0" y="6869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2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4082</TotalTime>
  <Words>976</Words>
  <Application>Microsoft Macintosh PowerPoint</Application>
  <PresentationFormat>On-screen Show (16:9)</PresentationFormat>
  <Paragraphs>177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Anantason</vt:lpstr>
      <vt:lpstr>Anantason Bold</vt:lpstr>
      <vt:lpstr>Aptos</vt:lpstr>
      <vt:lpstr>Arial</vt:lpstr>
      <vt:lpstr>Calibri</vt:lpstr>
      <vt:lpstr>DIN Next</vt:lpstr>
      <vt:lpstr>Muli</vt:lpstr>
      <vt:lpstr>Muli Bold</vt:lpstr>
      <vt:lpstr>Muli Semi-Bold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Lord</dc:creator>
  <cp:lastModifiedBy>Aamir Hamid</cp:lastModifiedBy>
  <cp:revision>6</cp:revision>
  <dcterms:created xsi:type="dcterms:W3CDTF">2019-02-27T15:38:32Z</dcterms:created>
  <dcterms:modified xsi:type="dcterms:W3CDTF">2024-07-17T12:11:59Z</dcterms:modified>
</cp:coreProperties>
</file>